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aleway"/>
      <p:regular r:id="rId20"/>
      <p:bold r:id="rId21"/>
      <p:italic r:id="rId22"/>
      <p:boldItalic r:id="rId23"/>
    </p:embeddedFont>
    <p:embeddedFont>
      <p:font typeface="Lato"/>
      <p:regular r:id="rId24"/>
      <p:bold r:id="rId25"/>
      <p:italic r:id="rId26"/>
      <p:boldItalic r:id="rId27"/>
    </p:embeddedFont>
    <p:embeddedFont>
      <p:font typeface="Pacifico"/>
      <p:regular r:id="rId28"/>
    </p:embeddedFont>
    <p:embeddedFont>
      <p:font typeface="Average"/>
      <p:regular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regular.fntdata"/><Relationship Id="rId22" Type="http://schemas.openxmlformats.org/officeDocument/2006/relationships/font" Target="fonts/Raleway-italic.fntdata"/><Relationship Id="rId21" Type="http://schemas.openxmlformats.org/officeDocument/2006/relationships/font" Target="fonts/Raleway-bold.fntdata"/><Relationship Id="rId24" Type="http://schemas.openxmlformats.org/officeDocument/2006/relationships/font" Target="fonts/Lato-regular.fntdata"/><Relationship Id="rId23" Type="http://schemas.openxmlformats.org/officeDocument/2006/relationships/font" Target="fonts/Raleway-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italic.fntdata"/><Relationship Id="rId25" Type="http://schemas.openxmlformats.org/officeDocument/2006/relationships/font" Target="fonts/Lato-bold.fntdata"/><Relationship Id="rId28" Type="http://schemas.openxmlformats.org/officeDocument/2006/relationships/font" Target="fonts/Pacifico-regular.fntdata"/><Relationship Id="rId27"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verage-regular.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e965474a9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e965474a9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cb9a0b074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cb9a0b074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b9b01e8f5e_4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b9b01e8f5e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cb9a0b074_1_1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cb9a0b074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b9add91e6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b9add91e6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b9a246f18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b9a246f18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b9a246f18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b9a246f18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b9a246f18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b9a246f18e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b9a246f18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b9a246f18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b9a246f18e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b9a246f18e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d251bb47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d251bb47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8.jpg"/><Relationship Id="rId4" Type="http://schemas.openxmlformats.org/officeDocument/2006/relationships/image" Target="../media/image2.png"/><Relationship Id="rId5"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hyperlink" Target="https://en.wikipedia.org/wiki/Book_keepi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hyperlink" Target="http://fortune.com/2015/02/19/healthcare-startups-succeed/" TargetMode="External"/><Relationship Id="rId4" Type="http://schemas.openxmlformats.org/officeDocument/2006/relationships/hyperlink" Target="https://angel.co/health-care" TargetMode="External"/><Relationship Id="rId5" Type="http://schemas.openxmlformats.org/officeDocument/2006/relationships/hyperlink" Target="https://angel.co/health-care" TargetMode="External"/><Relationship Id="rId6" Type="http://schemas.openxmlformats.org/officeDocument/2006/relationships/image" Target="../media/image2.png"/><Relationship Id="rId7"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540200" y="765000"/>
            <a:ext cx="6331500" cy="91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MedicareBot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A presentation  by Hackerguys</a:t>
            </a:r>
            <a:endParaRPr b="1"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2"/>
          <p:cNvSpPr txBox="1"/>
          <p:nvPr/>
        </p:nvSpPr>
        <p:spPr>
          <a:xfrm>
            <a:off x="134775" y="213375"/>
            <a:ext cx="42225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a:latin typeface="Lato"/>
              <a:ea typeface="Lato"/>
              <a:cs typeface="Lato"/>
              <a:sym typeface="Lato"/>
            </a:endParaRPr>
          </a:p>
        </p:txBody>
      </p:sp>
      <p:sp>
        <p:nvSpPr>
          <p:cNvPr id="151" name="Google Shape;151;p22"/>
          <p:cNvSpPr txBox="1"/>
          <p:nvPr/>
        </p:nvSpPr>
        <p:spPr>
          <a:xfrm>
            <a:off x="197550" y="416550"/>
            <a:ext cx="4103700" cy="480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u="sng">
                <a:solidFill>
                  <a:schemeClr val="dk1"/>
                </a:solidFill>
                <a:latin typeface="Georgia"/>
                <a:ea typeface="Georgia"/>
                <a:cs typeface="Georgia"/>
                <a:sym typeface="Georgia"/>
              </a:rPr>
              <a:t>Overview of the Medicarebot</a:t>
            </a:r>
            <a:endParaRPr b="1" sz="2600" u="sng">
              <a:solidFill>
                <a:schemeClr val="dk1"/>
              </a:solidFill>
              <a:latin typeface="Georgia"/>
              <a:ea typeface="Georgia"/>
              <a:cs typeface="Georgia"/>
              <a:sym typeface="Georgia"/>
            </a:endParaRPr>
          </a:p>
          <a:p>
            <a:pPr indent="0" lvl="0" marL="0" rtl="0" algn="l">
              <a:spcBef>
                <a:spcPts val="0"/>
              </a:spcBef>
              <a:spcAft>
                <a:spcPts val="0"/>
              </a:spcAft>
              <a:buNone/>
            </a:pPr>
            <a:r>
              <a:t/>
            </a:r>
            <a:endParaRPr b="1" sz="2600" u="sng">
              <a:solidFill>
                <a:schemeClr val="dk1"/>
              </a:solidFill>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sz="1800">
                <a:latin typeface="Georgia"/>
                <a:ea typeface="Georgia"/>
                <a:cs typeface="Georgia"/>
                <a:sym typeface="Georgia"/>
              </a:rPr>
              <a:t>It is a type of a model which is useful in buying medicines as well as performing regular checkups</a:t>
            </a:r>
            <a:r>
              <a:rPr b="1" lang="en" sz="1800">
                <a:latin typeface="Georgia"/>
                <a:ea typeface="Georgia"/>
                <a:cs typeface="Georgia"/>
                <a:sym typeface="Georgia"/>
              </a:rPr>
              <a:t> </a:t>
            </a:r>
            <a:endParaRPr b="1" sz="1800">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sz="1800">
                <a:latin typeface="Georgia"/>
                <a:ea typeface="Georgia"/>
                <a:cs typeface="Georgia"/>
                <a:sym typeface="Georgia"/>
              </a:rPr>
              <a:t>Consists of various tools which is useful in predicting the tests a patient should undergo</a:t>
            </a:r>
            <a:endParaRPr sz="1800">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sz="1800">
                <a:latin typeface="Georgia"/>
                <a:ea typeface="Georgia"/>
                <a:cs typeface="Georgia"/>
                <a:sym typeface="Georgia"/>
              </a:rPr>
              <a:t>Helpful in booking an appointment through a hasslefree process.</a:t>
            </a:r>
            <a:endParaRPr sz="1800">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sz="1800">
                <a:latin typeface="Georgia"/>
                <a:ea typeface="Georgia"/>
                <a:cs typeface="Georgia"/>
                <a:sym typeface="Georgia"/>
              </a:rPr>
              <a:t>Life tracking of Doctors</a:t>
            </a:r>
            <a:endParaRPr sz="1800">
              <a:latin typeface="Georgia"/>
              <a:ea typeface="Georgia"/>
              <a:cs typeface="Georgia"/>
              <a:sym typeface="Georgia"/>
            </a:endParaRPr>
          </a:p>
          <a:p>
            <a:pPr indent="-368300" lvl="0" marL="457200" rtl="0" algn="l">
              <a:spcBef>
                <a:spcPts val="0"/>
              </a:spcBef>
              <a:spcAft>
                <a:spcPts val="0"/>
              </a:spcAft>
              <a:buSzPts val="2200"/>
              <a:buFont typeface="Georgia"/>
              <a:buChar char="●"/>
            </a:pPr>
            <a:r>
              <a:rPr lang="en" sz="1800">
                <a:latin typeface="Georgia"/>
                <a:ea typeface="Georgia"/>
                <a:cs typeface="Georgia"/>
                <a:sym typeface="Georgia"/>
              </a:rPr>
              <a:t>It works in 3 languages English Bengali and Hindi </a:t>
            </a:r>
            <a:r>
              <a:rPr lang="en" sz="2000">
                <a:latin typeface="Georgia"/>
                <a:ea typeface="Georgia"/>
                <a:cs typeface="Georgia"/>
                <a:sym typeface="Georgia"/>
              </a:rPr>
              <a:t> </a:t>
            </a:r>
            <a:endParaRPr sz="2000">
              <a:latin typeface="Georgia"/>
              <a:ea typeface="Georgia"/>
              <a:cs typeface="Georgia"/>
              <a:sym typeface="Georgia"/>
            </a:endParaRPr>
          </a:p>
        </p:txBody>
      </p:sp>
      <p:pic>
        <p:nvPicPr>
          <p:cNvPr id="152" name="Google Shape;152;p22"/>
          <p:cNvPicPr preferRelativeResize="0"/>
          <p:nvPr/>
        </p:nvPicPr>
        <p:blipFill>
          <a:blip r:embed="rId3">
            <a:alphaModFix/>
          </a:blip>
          <a:stretch>
            <a:fillRect/>
          </a:stretch>
        </p:blipFill>
        <p:spPr>
          <a:xfrm rot="-338088">
            <a:off x="4781275" y="733500"/>
            <a:ext cx="4145375" cy="3234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6" name="Shape 156"/>
        <p:cNvGrpSpPr/>
        <p:nvPr/>
      </p:nvGrpSpPr>
      <p:grpSpPr>
        <a:xfrm>
          <a:off x="0" y="0"/>
          <a:ext cx="0" cy="0"/>
          <a:chOff x="0" y="0"/>
          <a:chExt cx="0" cy="0"/>
        </a:xfrm>
      </p:grpSpPr>
      <p:pic>
        <p:nvPicPr>
          <p:cNvPr id="157" name="Google Shape;157;p23"/>
          <p:cNvPicPr preferRelativeResize="0"/>
          <p:nvPr/>
        </p:nvPicPr>
        <p:blipFill>
          <a:blip r:embed="rId3">
            <a:alphaModFix/>
          </a:blip>
          <a:stretch>
            <a:fillRect/>
          </a:stretch>
        </p:blipFill>
        <p:spPr>
          <a:xfrm>
            <a:off x="249675" y="162725"/>
            <a:ext cx="8758950" cy="4818049"/>
          </a:xfrm>
          <a:prstGeom prst="rect">
            <a:avLst/>
          </a:prstGeom>
          <a:noFill/>
          <a:ln>
            <a:noFill/>
          </a:ln>
        </p:spPr>
      </p:pic>
      <p:pic>
        <p:nvPicPr>
          <p:cNvPr descr="Piece of duct tape sticking a note to the slide" id="158" name="Google Shape;158;p23"/>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159" name="Google Shape;159;p23"/>
          <p:cNvSpPr txBox="1"/>
          <p:nvPr/>
        </p:nvSpPr>
        <p:spPr>
          <a:xfrm>
            <a:off x="291270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Raleway"/>
                <a:ea typeface="Raleway"/>
                <a:cs typeface="Raleway"/>
                <a:sym typeface="Raleway"/>
              </a:rPr>
              <a:t>Value Proposition</a:t>
            </a:r>
            <a:endParaRPr b="1" sz="3000">
              <a:solidFill>
                <a:schemeClr val="dk1"/>
              </a:solidFill>
              <a:latin typeface="Raleway"/>
              <a:ea typeface="Raleway"/>
              <a:cs typeface="Raleway"/>
              <a:sym typeface="Raleway"/>
            </a:endParaRPr>
          </a:p>
        </p:txBody>
      </p:sp>
      <p:sp>
        <p:nvSpPr>
          <p:cNvPr id="160" name="Google Shape;160;p23"/>
          <p:cNvSpPr txBox="1"/>
          <p:nvPr>
            <p:ph idx="4294967295" type="body"/>
          </p:nvPr>
        </p:nvSpPr>
        <p:spPr>
          <a:xfrm>
            <a:off x="779025" y="1450000"/>
            <a:ext cx="7201200" cy="3693600"/>
          </a:xfrm>
          <a:prstGeom prst="rect">
            <a:avLst/>
          </a:prstGeom>
        </p:spPr>
        <p:txBody>
          <a:bodyPr anchorCtr="0" anchor="t" bIns="91425" lIns="91425" spcFirstLastPara="1" rIns="91425" wrap="square" tIns="91425">
            <a:noAutofit/>
          </a:bodyPr>
          <a:lstStyle/>
          <a:p>
            <a:pPr indent="-387350" lvl="0" marL="457200" rtl="0" algn="l">
              <a:lnSpc>
                <a:spcPct val="100000"/>
              </a:lnSpc>
              <a:spcBef>
                <a:spcPts val="0"/>
              </a:spcBef>
              <a:spcAft>
                <a:spcPts val="0"/>
              </a:spcAft>
              <a:buClr>
                <a:srgbClr val="434343"/>
              </a:buClr>
              <a:buSzPts val="2500"/>
              <a:buFont typeface="Georgia"/>
              <a:buChar char="●"/>
            </a:pPr>
            <a:r>
              <a:rPr lang="en" sz="2500">
                <a:solidFill>
                  <a:srgbClr val="434343"/>
                </a:solidFill>
                <a:latin typeface="Georgia"/>
                <a:ea typeface="Georgia"/>
                <a:cs typeface="Georgia"/>
                <a:sym typeface="Georgia"/>
              </a:rPr>
              <a:t>Handy and user-friendly,</a:t>
            </a:r>
            <a:r>
              <a:rPr lang="en" sz="2500">
                <a:solidFill>
                  <a:srgbClr val="434343"/>
                </a:solidFill>
                <a:latin typeface="Georgia"/>
                <a:ea typeface="Georgia"/>
                <a:cs typeface="Georgia"/>
                <a:sym typeface="Georgia"/>
              </a:rPr>
              <a:t> available freely.</a:t>
            </a:r>
            <a:endParaRPr sz="2500">
              <a:highlight>
                <a:srgbClr val="FFFFFF"/>
              </a:highlight>
              <a:latin typeface="Georgia"/>
              <a:ea typeface="Georgia"/>
              <a:cs typeface="Georgia"/>
              <a:sym typeface="Georgia"/>
            </a:endParaRPr>
          </a:p>
          <a:p>
            <a:pPr indent="-387350" lvl="0" marL="457200" rtl="0" algn="l">
              <a:lnSpc>
                <a:spcPct val="100000"/>
              </a:lnSpc>
              <a:spcBef>
                <a:spcPts val="0"/>
              </a:spcBef>
              <a:spcAft>
                <a:spcPts val="0"/>
              </a:spcAft>
              <a:buClr>
                <a:srgbClr val="434343"/>
              </a:buClr>
              <a:buSzPts val="2500"/>
              <a:buFont typeface="Georgia"/>
              <a:buChar char="●"/>
            </a:pPr>
            <a:r>
              <a:rPr lang="en" sz="2500">
                <a:highlight>
                  <a:srgbClr val="FFFFFF"/>
                </a:highlight>
                <a:latin typeface="Georgia"/>
                <a:ea typeface="Georgia"/>
                <a:cs typeface="Georgia"/>
                <a:sym typeface="Georgia"/>
              </a:rPr>
              <a:t>Reduce healthcare wastage.</a:t>
            </a:r>
            <a:endParaRPr sz="2500">
              <a:solidFill>
                <a:srgbClr val="434343"/>
              </a:solidFill>
              <a:latin typeface="Georgia"/>
              <a:ea typeface="Georgia"/>
              <a:cs typeface="Georgia"/>
              <a:sym typeface="Georgia"/>
            </a:endParaRPr>
          </a:p>
          <a:p>
            <a:pPr indent="-387350" lvl="0" marL="457200" rtl="0" algn="l">
              <a:spcBef>
                <a:spcPts val="0"/>
              </a:spcBef>
              <a:spcAft>
                <a:spcPts val="0"/>
              </a:spcAft>
              <a:buSzPts val="2500"/>
              <a:buFont typeface="Georgia"/>
              <a:buChar char="●"/>
            </a:pPr>
            <a:r>
              <a:rPr lang="en" sz="2500">
                <a:solidFill>
                  <a:srgbClr val="434343"/>
                </a:solidFill>
                <a:latin typeface="Georgia"/>
                <a:ea typeface="Georgia"/>
                <a:cs typeface="Georgia"/>
                <a:sym typeface="Georgia"/>
              </a:rPr>
              <a:t>All sorts of information and guidance under one roof.</a:t>
            </a:r>
            <a:endParaRPr sz="2500">
              <a:solidFill>
                <a:srgbClr val="434343"/>
              </a:solidFill>
              <a:latin typeface="Georgia"/>
              <a:ea typeface="Georgia"/>
              <a:cs typeface="Georgia"/>
              <a:sym typeface="Georgia"/>
            </a:endParaRPr>
          </a:p>
          <a:p>
            <a:pPr indent="-387350" lvl="0" marL="457200" rtl="0" algn="l">
              <a:spcBef>
                <a:spcPts val="0"/>
              </a:spcBef>
              <a:spcAft>
                <a:spcPts val="0"/>
              </a:spcAft>
              <a:buSzPts val="2500"/>
              <a:buFont typeface="Georgia"/>
              <a:buChar char="●"/>
            </a:pPr>
            <a:r>
              <a:rPr lang="en" sz="2500">
                <a:highlight>
                  <a:schemeClr val="lt1"/>
                </a:highlight>
                <a:latin typeface="Georgia"/>
                <a:ea typeface="Georgia"/>
                <a:cs typeface="Georgia"/>
                <a:sym typeface="Georgia"/>
              </a:rPr>
              <a:t>Shorter patient waiting times</a:t>
            </a:r>
            <a:endParaRPr sz="2500">
              <a:highlight>
                <a:schemeClr val="lt1"/>
              </a:highlight>
              <a:latin typeface="Georgia"/>
              <a:ea typeface="Georgia"/>
              <a:cs typeface="Georgia"/>
              <a:sym typeface="Georgia"/>
            </a:endParaRPr>
          </a:p>
          <a:p>
            <a:pPr indent="-387350" lvl="0" marL="457200" rtl="0" algn="l">
              <a:spcBef>
                <a:spcPts val="0"/>
              </a:spcBef>
              <a:spcAft>
                <a:spcPts val="0"/>
              </a:spcAft>
              <a:buSzPts val="2500"/>
              <a:buFont typeface="Georgia"/>
              <a:buChar char="●"/>
            </a:pPr>
            <a:r>
              <a:rPr lang="en" sz="2500">
                <a:highlight>
                  <a:schemeClr val="lt1"/>
                </a:highlight>
                <a:latin typeface="Georgia"/>
                <a:ea typeface="Georgia"/>
                <a:cs typeface="Georgia"/>
                <a:sym typeface="Georgia"/>
              </a:rPr>
              <a:t>Improved access in rural areas</a:t>
            </a:r>
            <a:endParaRPr sz="2500">
              <a:highlight>
                <a:schemeClr val="lt1"/>
              </a:highlight>
              <a:latin typeface="Georgia"/>
              <a:ea typeface="Georgia"/>
              <a:cs typeface="Georgia"/>
              <a:sym typeface="Georgia"/>
            </a:endParaRPr>
          </a:p>
          <a:p>
            <a:pPr indent="-387350" lvl="0" marL="457200" rtl="0" algn="l">
              <a:spcBef>
                <a:spcPts val="0"/>
              </a:spcBef>
              <a:spcAft>
                <a:spcPts val="0"/>
              </a:spcAft>
              <a:buSzPts val="2500"/>
              <a:buFont typeface="Georgia"/>
              <a:buChar char="●"/>
            </a:pPr>
            <a:r>
              <a:rPr lang="en" sz="2500">
                <a:highlight>
                  <a:schemeClr val="lt1"/>
                </a:highlight>
                <a:latin typeface="Georgia"/>
                <a:ea typeface="Georgia"/>
                <a:cs typeface="Georgia"/>
                <a:sym typeface="Georgia"/>
              </a:rPr>
              <a:t>Improved efficiency, leading to savings</a:t>
            </a:r>
            <a:endParaRPr sz="2500">
              <a:solidFill>
                <a:srgbClr val="434343"/>
              </a:solidFill>
              <a:latin typeface="Georgia"/>
              <a:ea typeface="Georgia"/>
              <a:cs typeface="Georgia"/>
              <a:sym typeface="Georgia"/>
            </a:endParaRPr>
          </a:p>
          <a:p>
            <a:pPr indent="0" lvl="0" marL="457200" rtl="0" algn="l">
              <a:lnSpc>
                <a:spcPct val="100000"/>
              </a:lnSpc>
              <a:spcBef>
                <a:spcPts val="0"/>
              </a:spcBef>
              <a:spcAft>
                <a:spcPts val="0"/>
              </a:spcAft>
              <a:buNone/>
            </a:pPr>
            <a:r>
              <a:t/>
            </a:r>
            <a:endParaRPr sz="25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4" name="Shape 164"/>
        <p:cNvGrpSpPr/>
        <p:nvPr/>
      </p:nvGrpSpPr>
      <p:grpSpPr>
        <a:xfrm>
          <a:off x="0" y="0"/>
          <a:ext cx="0" cy="0"/>
          <a:chOff x="0" y="0"/>
          <a:chExt cx="0" cy="0"/>
        </a:xfrm>
      </p:grpSpPr>
      <p:pic>
        <p:nvPicPr>
          <p:cNvPr id="165" name="Google Shape;165;p24"/>
          <p:cNvPicPr preferRelativeResize="0"/>
          <p:nvPr/>
        </p:nvPicPr>
        <p:blipFill>
          <a:blip r:embed="rId3">
            <a:alphaModFix/>
          </a:blip>
          <a:stretch>
            <a:fillRect/>
          </a:stretch>
        </p:blipFill>
        <p:spPr>
          <a:xfrm>
            <a:off x="249675" y="162725"/>
            <a:ext cx="4635526" cy="4818049"/>
          </a:xfrm>
          <a:prstGeom prst="rect">
            <a:avLst/>
          </a:prstGeom>
          <a:noFill/>
          <a:ln>
            <a:noFill/>
          </a:ln>
        </p:spPr>
      </p:pic>
      <p:pic>
        <p:nvPicPr>
          <p:cNvPr descr="Piece of duct tape sticking a note to the slide" id="166" name="Google Shape;166;p24"/>
          <p:cNvPicPr preferRelativeResize="0"/>
          <p:nvPr/>
        </p:nvPicPr>
        <p:blipFill rotWithShape="1">
          <a:blip r:embed="rId4">
            <a:alphaModFix/>
          </a:blip>
          <a:srcRect b="10011" l="9244" r="2118" t="5926"/>
          <a:stretch/>
        </p:blipFill>
        <p:spPr>
          <a:xfrm rot="154828">
            <a:off x="1829000" y="102376"/>
            <a:ext cx="2072000" cy="736050"/>
          </a:xfrm>
          <a:prstGeom prst="rect">
            <a:avLst/>
          </a:prstGeom>
          <a:noFill/>
          <a:ln>
            <a:noFill/>
          </a:ln>
        </p:spPr>
      </p:pic>
      <p:sp>
        <p:nvSpPr>
          <p:cNvPr id="167" name="Google Shape;167;p24"/>
          <p:cNvSpPr txBox="1"/>
          <p:nvPr/>
        </p:nvSpPr>
        <p:spPr>
          <a:xfrm>
            <a:off x="734000" y="7547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800">
                <a:solidFill>
                  <a:schemeClr val="dk1"/>
                </a:solidFill>
                <a:latin typeface="Raleway"/>
                <a:ea typeface="Raleway"/>
                <a:cs typeface="Raleway"/>
                <a:sym typeface="Raleway"/>
              </a:rPr>
              <a:t>Technologies used</a:t>
            </a:r>
            <a:endParaRPr b="1" sz="2800">
              <a:solidFill>
                <a:schemeClr val="dk1"/>
              </a:solidFill>
              <a:latin typeface="Raleway"/>
              <a:ea typeface="Raleway"/>
              <a:cs typeface="Raleway"/>
              <a:sym typeface="Raleway"/>
            </a:endParaRPr>
          </a:p>
        </p:txBody>
      </p:sp>
      <p:sp>
        <p:nvSpPr>
          <p:cNvPr id="168" name="Google Shape;168;p24"/>
          <p:cNvSpPr txBox="1"/>
          <p:nvPr>
            <p:ph idx="4294967295" type="body"/>
          </p:nvPr>
        </p:nvSpPr>
        <p:spPr>
          <a:xfrm>
            <a:off x="779025" y="1450000"/>
            <a:ext cx="7201200" cy="3199500"/>
          </a:xfrm>
          <a:prstGeom prst="rect">
            <a:avLst/>
          </a:prstGeom>
        </p:spPr>
        <p:txBody>
          <a:bodyPr anchorCtr="0" anchor="t" bIns="91425" lIns="91425" spcFirstLastPara="1" rIns="91425" wrap="square" tIns="91425">
            <a:noAutofit/>
          </a:bodyPr>
          <a:lstStyle/>
          <a:p>
            <a:pPr indent="-438150" lvl="0" marL="457200" rtl="0" algn="l">
              <a:lnSpc>
                <a:spcPct val="100000"/>
              </a:lnSpc>
              <a:spcBef>
                <a:spcPts val="0"/>
              </a:spcBef>
              <a:spcAft>
                <a:spcPts val="0"/>
              </a:spcAft>
              <a:buSzPts val="3300"/>
              <a:buChar char="●"/>
            </a:pPr>
            <a:r>
              <a:rPr lang="en" sz="3300"/>
              <a:t>Python</a:t>
            </a:r>
            <a:endParaRPr sz="3300"/>
          </a:p>
          <a:p>
            <a:pPr indent="-438150" lvl="0" marL="457200" rtl="0" algn="l">
              <a:lnSpc>
                <a:spcPct val="100000"/>
              </a:lnSpc>
              <a:spcBef>
                <a:spcPts val="0"/>
              </a:spcBef>
              <a:spcAft>
                <a:spcPts val="0"/>
              </a:spcAft>
              <a:buSzPts val="3300"/>
              <a:buChar char="●"/>
            </a:pPr>
            <a:r>
              <a:rPr lang="en" sz="3300"/>
              <a:t>Machine Learning</a:t>
            </a:r>
            <a:endParaRPr sz="3300"/>
          </a:p>
          <a:p>
            <a:pPr indent="-438150" lvl="0" marL="457200" rtl="0" algn="l">
              <a:lnSpc>
                <a:spcPct val="100000"/>
              </a:lnSpc>
              <a:spcBef>
                <a:spcPts val="0"/>
              </a:spcBef>
              <a:spcAft>
                <a:spcPts val="0"/>
              </a:spcAft>
              <a:buSzPts val="3300"/>
              <a:buChar char="●"/>
            </a:pPr>
            <a:r>
              <a:rPr lang="en" sz="3300"/>
              <a:t>NLP</a:t>
            </a:r>
            <a:endParaRPr sz="3300"/>
          </a:p>
          <a:p>
            <a:pPr indent="-438150" lvl="0" marL="457200" rtl="0" algn="l">
              <a:lnSpc>
                <a:spcPct val="100000"/>
              </a:lnSpc>
              <a:spcBef>
                <a:spcPts val="0"/>
              </a:spcBef>
              <a:spcAft>
                <a:spcPts val="0"/>
              </a:spcAft>
              <a:buSzPts val="3300"/>
              <a:buChar char="●"/>
            </a:pPr>
            <a:r>
              <a:rPr lang="en" sz="3300"/>
              <a:t>Flutter</a:t>
            </a:r>
            <a:endParaRPr sz="3300"/>
          </a:p>
          <a:p>
            <a:pPr indent="-438150" lvl="0" marL="457200" rtl="0" algn="l">
              <a:lnSpc>
                <a:spcPct val="100000"/>
              </a:lnSpc>
              <a:spcBef>
                <a:spcPts val="0"/>
              </a:spcBef>
              <a:spcAft>
                <a:spcPts val="0"/>
              </a:spcAft>
              <a:buSzPts val="3300"/>
              <a:buChar char="●"/>
            </a:pPr>
            <a:r>
              <a:rPr lang="en" sz="3300"/>
              <a:t>Dart</a:t>
            </a:r>
            <a:endParaRPr sz="3300"/>
          </a:p>
          <a:p>
            <a:pPr indent="-438150" lvl="0" marL="457200" rtl="0" algn="l">
              <a:lnSpc>
                <a:spcPct val="100000"/>
              </a:lnSpc>
              <a:spcBef>
                <a:spcPts val="0"/>
              </a:spcBef>
              <a:spcAft>
                <a:spcPts val="0"/>
              </a:spcAft>
              <a:buSzPts val="3300"/>
              <a:buChar char="●"/>
            </a:pPr>
            <a:r>
              <a:rPr lang="en" sz="3300"/>
              <a:t>Firebase</a:t>
            </a:r>
            <a:endParaRPr sz="3300"/>
          </a:p>
          <a:p>
            <a:pPr indent="0" lvl="0" marL="0" rtl="0" algn="l">
              <a:lnSpc>
                <a:spcPct val="100000"/>
              </a:lnSpc>
              <a:spcBef>
                <a:spcPts val="0"/>
              </a:spcBef>
              <a:spcAft>
                <a:spcPts val="0"/>
              </a:spcAft>
              <a:buNone/>
            </a:pPr>
            <a:r>
              <a:t/>
            </a:r>
            <a:endParaRPr sz="2500"/>
          </a:p>
        </p:txBody>
      </p:sp>
      <p:pic>
        <p:nvPicPr>
          <p:cNvPr id="169" name="Google Shape;169;p24"/>
          <p:cNvPicPr preferRelativeResize="0"/>
          <p:nvPr/>
        </p:nvPicPr>
        <p:blipFill>
          <a:blip r:embed="rId5">
            <a:alphaModFix/>
          </a:blip>
          <a:stretch>
            <a:fillRect/>
          </a:stretch>
        </p:blipFill>
        <p:spPr>
          <a:xfrm>
            <a:off x="4727975" y="336900"/>
            <a:ext cx="4200150" cy="4481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3" name="Shape 173"/>
        <p:cNvGrpSpPr/>
        <p:nvPr/>
      </p:nvGrpSpPr>
      <p:grpSpPr>
        <a:xfrm>
          <a:off x="0" y="0"/>
          <a:ext cx="0" cy="0"/>
          <a:chOff x="0" y="0"/>
          <a:chExt cx="0" cy="0"/>
        </a:xfrm>
      </p:grpSpPr>
      <p:pic>
        <p:nvPicPr>
          <p:cNvPr id="174" name="Google Shape;174;p25"/>
          <p:cNvPicPr preferRelativeResize="0"/>
          <p:nvPr/>
        </p:nvPicPr>
        <p:blipFill rotWithShape="1">
          <a:blip r:embed="rId3">
            <a:alphaModFix/>
          </a:blip>
          <a:srcRect b="20862" l="1729" r="0" t="6746"/>
          <a:stretch/>
        </p:blipFill>
        <p:spPr>
          <a:xfrm>
            <a:off x="4488725" y="0"/>
            <a:ext cx="4655272" cy="5143505"/>
          </a:xfrm>
          <a:prstGeom prst="rect">
            <a:avLst/>
          </a:prstGeom>
          <a:noFill/>
          <a:ln>
            <a:noFill/>
          </a:ln>
        </p:spPr>
      </p:pic>
      <p:grpSp>
        <p:nvGrpSpPr>
          <p:cNvPr id="175" name="Google Shape;175;p25"/>
          <p:cNvGrpSpPr/>
          <p:nvPr/>
        </p:nvGrpSpPr>
        <p:grpSpPr>
          <a:xfrm>
            <a:off x="6781388" y="2464035"/>
            <a:ext cx="2212050" cy="2537076"/>
            <a:chOff x="6803275" y="395363"/>
            <a:chExt cx="2212050" cy="2537076"/>
          </a:xfrm>
        </p:grpSpPr>
        <p:pic>
          <p:nvPicPr>
            <p:cNvPr id="176" name="Google Shape;176;p25"/>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descr="Piece of duct tape sticking a note to the slide" id="177" name="Google Shape;177;p25"/>
            <p:cNvPicPr preferRelativeResize="0"/>
            <p:nvPr/>
          </p:nvPicPr>
          <p:blipFill rotWithShape="1">
            <a:blip r:embed="rId5">
              <a:alphaModFix/>
            </a:blip>
            <a:srcRect b="10011" l="9244" r="2118" t="5926"/>
            <a:stretch/>
          </p:blipFill>
          <p:spPr>
            <a:xfrm rot="154826">
              <a:off x="7370663" y="419419"/>
              <a:ext cx="1077273" cy="382687"/>
            </a:xfrm>
            <a:prstGeom prst="rect">
              <a:avLst/>
            </a:prstGeom>
            <a:noFill/>
            <a:ln>
              <a:noFill/>
            </a:ln>
          </p:spPr>
        </p:pic>
        <p:sp>
          <p:nvSpPr>
            <p:cNvPr id="178" name="Google Shape;178;p25"/>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dk1"/>
                  </a:solidFill>
                  <a:latin typeface="Raleway"/>
                  <a:ea typeface="Raleway"/>
                  <a:cs typeface="Raleway"/>
                  <a:sym typeface="Raleway"/>
                </a:rPr>
                <a:t>Note:</a:t>
              </a:r>
              <a:endParaRPr b="1">
                <a:solidFill>
                  <a:schemeClr val="dk1"/>
                </a:solidFill>
                <a:latin typeface="Raleway"/>
                <a:ea typeface="Raleway"/>
                <a:cs typeface="Raleway"/>
                <a:sym typeface="Raleway"/>
              </a:endParaRPr>
            </a:p>
            <a:p>
              <a:pPr indent="0" lvl="0" marL="0" rtl="0" algn="l">
                <a:spcBef>
                  <a:spcPts val="800"/>
                </a:spcBef>
                <a:spcAft>
                  <a:spcPts val="800"/>
                </a:spcAft>
                <a:buClr>
                  <a:schemeClr val="dk2"/>
                </a:buClr>
                <a:buSzPts val="1100"/>
                <a:buFont typeface="Arial"/>
                <a:buNone/>
              </a:pPr>
              <a:r>
                <a:rPr b="1" lang="en">
                  <a:solidFill>
                    <a:schemeClr val="dk2"/>
                  </a:solidFill>
                  <a:latin typeface="Raleway"/>
                  <a:ea typeface="Raleway"/>
                  <a:cs typeface="Raleway"/>
                  <a:sym typeface="Raleway"/>
                </a:rPr>
                <a:t>Even for old aged people it will definitely make a positive impact in puchasing tests and medicines diectly from their homes.</a:t>
              </a:r>
              <a:endParaRPr b="1">
                <a:solidFill>
                  <a:schemeClr val="dk1"/>
                </a:solidFill>
                <a:latin typeface="Raleway"/>
                <a:ea typeface="Raleway"/>
                <a:cs typeface="Raleway"/>
                <a:sym typeface="Raleway"/>
              </a:endParaRPr>
            </a:p>
          </p:txBody>
        </p:sp>
      </p:grpSp>
      <p:sp>
        <p:nvSpPr>
          <p:cNvPr id="179" name="Google Shape;179;p25"/>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1200">
                <a:solidFill>
                  <a:schemeClr val="lt2"/>
                </a:solidFill>
                <a:latin typeface="Lato"/>
                <a:ea typeface="Lato"/>
                <a:cs typeface="Lato"/>
                <a:sym typeface="Lato"/>
              </a:rPr>
              <a:t>Story for illustration purposes only</a:t>
            </a:r>
            <a:endParaRPr i="1" sz="1200">
              <a:solidFill>
                <a:schemeClr val="lt2"/>
              </a:solidFill>
              <a:latin typeface="Lato"/>
              <a:ea typeface="Lato"/>
              <a:cs typeface="Lato"/>
              <a:sym typeface="Lato"/>
            </a:endParaRPr>
          </a:p>
        </p:txBody>
      </p:sp>
      <p:sp>
        <p:nvSpPr>
          <p:cNvPr id="180" name="Google Shape;180;p25"/>
          <p:cNvSpPr txBox="1"/>
          <p:nvPr/>
        </p:nvSpPr>
        <p:spPr>
          <a:xfrm>
            <a:off x="0" y="0"/>
            <a:ext cx="4234800" cy="48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600">
                <a:solidFill>
                  <a:schemeClr val="dk1"/>
                </a:solidFill>
                <a:latin typeface="Georgia"/>
                <a:ea typeface="Georgia"/>
                <a:cs typeface="Georgia"/>
                <a:sym typeface="Georgia"/>
              </a:rPr>
              <a:t>Target Audience</a:t>
            </a:r>
            <a:endParaRPr sz="2600">
              <a:solidFill>
                <a:schemeClr val="dk1"/>
              </a:solidFill>
              <a:latin typeface="Georgia"/>
              <a:ea typeface="Georgia"/>
              <a:cs typeface="Georgia"/>
              <a:sym typeface="Georgia"/>
            </a:endParaRPr>
          </a:p>
          <a:p>
            <a:pPr indent="0" lvl="0" marL="0" rtl="0" algn="l">
              <a:spcBef>
                <a:spcPts val="0"/>
              </a:spcBef>
              <a:spcAft>
                <a:spcPts val="0"/>
              </a:spcAft>
              <a:buNone/>
            </a:pPr>
            <a:r>
              <a:t/>
            </a:r>
            <a:endParaRPr sz="2600">
              <a:solidFill>
                <a:schemeClr val="dk1"/>
              </a:solidFill>
              <a:latin typeface="Georgia"/>
              <a:ea typeface="Georgia"/>
              <a:cs typeface="Georgia"/>
              <a:sym typeface="Georgia"/>
            </a:endParaRPr>
          </a:p>
          <a:p>
            <a:pPr indent="-425450" lvl="0" marL="457200" rtl="0" algn="l">
              <a:lnSpc>
                <a:spcPct val="115000"/>
              </a:lnSpc>
              <a:spcBef>
                <a:spcPts val="0"/>
              </a:spcBef>
              <a:spcAft>
                <a:spcPts val="0"/>
              </a:spcAft>
              <a:buClr>
                <a:schemeClr val="dk2"/>
              </a:buClr>
              <a:buSzPts val="3100"/>
              <a:buFont typeface="Georgia"/>
              <a:buChar char="●"/>
            </a:pPr>
            <a:r>
              <a:rPr lang="en" sz="3100">
                <a:solidFill>
                  <a:schemeClr val="dk2"/>
                </a:solidFill>
                <a:highlight>
                  <a:srgbClr val="FFFFFF"/>
                </a:highlight>
                <a:latin typeface="Georgia"/>
                <a:ea typeface="Georgia"/>
                <a:cs typeface="Georgia"/>
                <a:sym typeface="Georgia"/>
              </a:rPr>
              <a:t>People in the age group of 18-60.</a:t>
            </a:r>
            <a:endParaRPr sz="3100">
              <a:solidFill>
                <a:schemeClr val="dk2"/>
              </a:solidFill>
              <a:highlight>
                <a:srgbClr val="FFFFFF"/>
              </a:highlight>
              <a:latin typeface="Georgia"/>
              <a:ea typeface="Georgia"/>
              <a:cs typeface="Georgia"/>
              <a:sym typeface="Georgia"/>
            </a:endParaRPr>
          </a:p>
          <a:p>
            <a:pPr indent="-425450" lvl="0" marL="457200" rtl="0" algn="l">
              <a:lnSpc>
                <a:spcPct val="115000"/>
              </a:lnSpc>
              <a:spcBef>
                <a:spcPts val="0"/>
              </a:spcBef>
              <a:spcAft>
                <a:spcPts val="0"/>
              </a:spcAft>
              <a:buClr>
                <a:schemeClr val="dk2"/>
              </a:buClr>
              <a:buSzPts val="3100"/>
              <a:buFont typeface="Georgia"/>
              <a:buChar char="●"/>
            </a:pPr>
            <a:r>
              <a:rPr lang="en" sz="3100">
                <a:solidFill>
                  <a:schemeClr val="dk2"/>
                </a:solidFill>
                <a:highlight>
                  <a:srgbClr val="FFFFFF"/>
                </a:highlight>
                <a:latin typeface="Georgia"/>
                <a:ea typeface="Georgia"/>
                <a:cs typeface="Georgia"/>
                <a:sym typeface="Georgia"/>
              </a:rPr>
              <a:t>People seeking medical facilities from their home.</a:t>
            </a:r>
            <a:endParaRPr sz="3100">
              <a:solidFill>
                <a:schemeClr val="dk2"/>
              </a:solidFill>
              <a:highlight>
                <a:srgbClr val="FFFFFF"/>
              </a:highlight>
              <a:latin typeface="Georgia"/>
              <a:ea typeface="Georgia"/>
              <a:cs typeface="Georgia"/>
              <a:sym typeface="Georgia"/>
            </a:endParaRPr>
          </a:p>
          <a:p>
            <a:pPr indent="-425450" lvl="0" marL="457200" rtl="0" algn="l">
              <a:lnSpc>
                <a:spcPct val="115000"/>
              </a:lnSpc>
              <a:spcBef>
                <a:spcPts val="0"/>
              </a:spcBef>
              <a:spcAft>
                <a:spcPts val="0"/>
              </a:spcAft>
              <a:buClr>
                <a:schemeClr val="dk2"/>
              </a:buClr>
              <a:buSzPts val="3100"/>
              <a:buFont typeface="Georgia"/>
              <a:buChar char="●"/>
            </a:pPr>
            <a:r>
              <a:rPr lang="en" sz="3100">
                <a:solidFill>
                  <a:schemeClr val="dk2"/>
                </a:solidFill>
                <a:highlight>
                  <a:srgbClr val="FFFFFF"/>
                </a:highlight>
                <a:latin typeface="Georgia"/>
                <a:ea typeface="Georgia"/>
                <a:cs typeface="Georgia"/>
                <a:sym typeface="Georgia"/>
              </a:rPr>
              <a:t>People with disabilities.</a:t>
            </a:r>
            <a:endParaRPr sz="3100">
              <a:solidFill>
                <a:schemeClr val="dk2"/>
              </a:solidFill>
              <a:highlight>
                <a:srgbClr val="FFFFFF"/>
              </a:highlight>
              <a:latin typeface="Georgia"/>
              <a:ea typeface="Georgia"/>
              <a:cs typeface="Georgia"/>
              <a:sym typeface="Georgi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6"/>
          <p:cNvSpPr txBox="1"/>
          <p:nvPr/>
        </p:nvSpPr>
        <p:spPr>
          <a:xfrm>
            <a:off x="2087375" y="1288375"/>
            <a:ext cx="5872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latin typeface="Lato"/>
                <a:ea typeface="Lato"/>
                <a:cs typeface="Lato"/>
                <a:sym typeface="Lato"/>
              </a:rPr>
              <a:t>                   </a:t>
            </a:r>
            <a:r>
              <a:rPr lang="en" sz="3000">
                <a:latin typeface="Pacifico"/>
                <a:ea typeface="Pacifico"/>
                <a:cs typeface="Pacifico"/>
                <a:sym typeface="Pacifico"/>
              </a:rPr>
              <a:t> </a:t>
            </a:r>
            <a:r>
              <a:rPr lang="en" sz="3000">
                <a:solidFill>
                  <a:schemeClr val="lt1"/>
                </a:solidFill>
                <a:latin typeface="Pacifico"/>
                <a:ea typeface="Pacifico"/>
                <a:cs typeface="Pacifico"/>
                <a:sym typeface="Pacifico"/>
              </a:rPr>
              <a:t>THANK YOU…..</a:t>
            </a:r>
            <a:endParaRPr sz="3000">
              <a:solidFill>
                <a:schemeClr val="lt1"/>
              </a:solidFill>
              <a:latin typeface="Pacifico"/>
              <a:ea typeface="Pacifico"/>
              <a:cs typeface="Pacifico"/>
              <a:sym typeface="Pacific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Hackerguys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9" name="Google Shape;79;p14"/>
          <p:cNvSpPr txBox="1"/>
          <p:nvPr/>
        </p:nvSpPr>
        <p:spPr>
          <a:xfrm>
            <a:off x="2459450" y="1819325"/>
            <a:ext cx="55815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 </a:t>
            </a:r>
            <a:r>
              <a:rPr lang="en" sz="2200">
                <a:solidFill>
                  <a:srgbClr val="FFFFFF"/>
                </a:solidFill>
                <a:latin typeface="Lato"/>
                <a:ea typeface="Lato"/>
                <a:cs typeface="Lato"/>
                <a:sym typeface="Lato"/>
              </a:rPr>
              <a:t>Name                                      Roll</a:t>
            </a:r>
            <a:endParaRPr sz="2200">
              <a:solidFill>
                <a:srgbClr val="FFFFFF"/>
              </a:solidFill>
              <a:latin typeface="Lato"/>
              <a:ea typeface="Lato"/>
              <a:cs typeface="Lato"/>
              <a:sym typeface="Lato"/>
            </a:endParaRPr>
          </a:p>
          <a:p>
            <a:pPr indent="0" lvl="0" marL="0" rtl="0" algn="l">
              <a:spcBef>
                <a:spcPts val="0"/>
              </a:spcBef>
              <a:spcAft>
                <a:spcPts val="0"/>
              </a:spcAft>
              <a:buNone/>
            </a:pPr>
            <a:r>
              <a:t/>
            </a:r>
            <a:endParaRPr sz="2200">
              <a:solidFill>
                <a:srgbClr val="FFFFFF"/>
              </a:solidFill>
              <a:latin typeface="Lato"/>
              <a:ea typeface="Lato"/>
              <a:cs typeface="Lato"/>
              <a:sym typeface="Lato"/>
            </a:endParaRPr>
          </a:p>
          <a:p>
            <a:pPr indent="0" lvl="0" marL="0" rtl="0" algn="l">
              <a:spcBef>
                <a:spcPts val="0"/>
              </a:spcBef>
              <a:spcAft>
                <a:spcPts val="0"/>
              </a:spcAft>
              <a:buNone/>
            </a:pPr>
            <a:r>
              <a:rPr lang="en" sz="2200">
                <a:solidFill>
                  <a:srgbClr val="FFFFFF"/>
                </a:solidFill>
                <a:latin typeface="Lato"/>
                <a:ea typeface="Lato"/>
                <a:cs typeface="Lato"/>
                <a:sym typeface="Lato"/>
              </a:rPr>
              <a:t>Ankita Patsa                        1830078</a:t>
            </a:r>
            <a:endParaRPr sz="2200">
              <a:solidFill>
                <a:srgbClr val="FFFFFF"/>
              </a:solidFill>
              <a:latin typeface="Lato"/>
              <a:ea typeface="Lato"/>
              <a:cs typeface="Lato"/>
              <a:sym typeface="Lato"/>
            </a:endParaRPr>
          </a:p>
          <a:p>
            <a:pPr indent="0" lvl="0" marL="0" rtl="0" algn="l">
              <a:spcBef>
                <a:spcPts val="0"/>
              </a:spcBef>
              <a:spcAft>
                <a:spcPts val="0"/>
              </a:spcAft>
              <a:buNone/>
            </a:pPr>
            <a:r>
              <a:rPr lang="en" sz="2200">
                <a:solidFill>
                  <a:srgbClr val="FFFFFF"/>
                </a:solidFill>
                <a:latin typeface="Lato"/>
                <a:ea typeface="Lato"/>
                <a:cs typeface="Lato"/>
                <a:sym typeface="Lato"/>
              </a:rPr>
              <a:t>Ankush Sinha Roy            1830079</a:t>
            </a:r>
            <a:endParaRPr sz="2200">
              <a:solidFill>
                <a:srgbClr val="FFFFFF"/>
              </a:solidFill>
              <a:latin typeface="Lato"/>
              <a:ea typeface="Lato"/>
              <a:cs typeface="Lato"/>
              <a:sym typeface="Lato"/>
            </a:endParaRPr>
          </a:p>
          <a:p>
            <a:pPr indent="0" lvl="0" marL="0" rtl="0" algn="l">
              <a:spcBef>
                <a:spcPts val="0"/>
              </a:spcBef>
              <a:spcAft>
                <a:spcPts val="0"/>
              </a:spcAft>
              <a:buNone/>
            </a:pPr>
            <a:r>
              <a:rPr lang="en" sz="2200">
                <a:solidFill>
                  <a:srgbClr val="FFFFFF"/>
                </a:solidFill>
                <a:latin typeface="Lato"/>
                <a:ea typeface="Lato"/>
                <a:cs typeface="Lato"/>
                <a:sym typeface="Lato"/>
              </a:rPr>
              <a:t>Arpan Mitra                         1830083</a:t>
            </a:r>
            <a:endParaRPr sz="2200">
              <a:solidFill>
                <a:srgbClr val="FFFFFF"/>
              </a:solidFill>
              <a:latin typeface="Lato"/>
              <a:ea typeface="Lato"/>
              <a:cs typeface="Lato"/>
              <a:sym typeface="Lato"/>
            </a:endParaRPr>
          </a:p>
          <a:p>
            <a:pPr indent="0" lvl="0" marL="0" rtl="0" algn="l">
              <a:spcBef>
                <a:spcPts val="0"/>
              </a:spcBef>
              <a:spcAft>
                <a:spcPts val="0"/>
              </a:spcAft>
              <a:buNone/>
            </a:pPr>
            <a:r>
              <a:rPr lang="en" sz="2200">
                <a:solidFill>
                  <a:srgbClr val="FFFFFF"/>
                </a:solidFill>
                <a:latin typeface="Lato"/>
                <a:ea typeface="Lato"/>
                <a:cs typeface="Lato"/>
                <a:sym typeface="Lato"/>
              </a:rPr>
              <a:t>Uddipan Nath                     1830143</a:t>
            </a:r>
            <a:endParaRPr sz="2200">
              <a:solidFill>
                <a:srgbClr val="FFFFFF"/>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Healthtech</a:t>
            </a:r>
            <a:endParaRPr sz="2400"/>
          </a:p>
        </p:txBody>
      </p:sp>
      <p:sp>
        <p:nvSpPr>
          <p:cNvPr id="85" name="Google Shape;85;p15"/>
          <p:cNvSpPr txBox="1"/>
          <p:nvPr>
            <p:ph idx="4294967295" type="title"/>
          </p:nvPr>
        </p:nvSpPr>
        <p:spPr>
          <a:xfrm>
            <a:off x="648100" y="1480150"/>
            <a:ext cx="5197200" cy="3267900"/>
          </a:xfrm>
          <a:prstGeom prst="rect">
            <a:avLst/>
          </a:prstGeom>
        </p:spPr>
        <p:txBody>
          <a:bodyPr anchorCtr="0" anchor="t" bIns="91425" lIns="91425" spcFirstLastPara="1" rIns="91425" wrap="square" tIns="91425">
            <a:noAutofit/>
          </a:bodyPr>
          <a:lstStyle/>
          <a:p>
            <a:pPr indent="0" lvl="0" marL="0" marR="685800" rtl="0" algn="l">
              <a:lnSpc>
                <a:spcPct val="150000"/>
              </a:lnSpc>
              <a:spcBef>
                <a:spcPts val="0"/>
              </a:spcBef>
              <a:spcAft>
                <a:spcPts val="0"/>
              </a:spcAft>
              <a:buNone/>
            </a:pPr>
            <a:r>
              <a:rPr b="0" lang="en" sz="1700">
                <a:solidFill>
                  <a:srgbClr val="373B3E"/>
                </a:solidFill>
                <a:highlight>
                  <a:srgbClr val="FFFFFF"/>
                </a:highlight>
                <a:latin typeface="Times New Roman"/>
                <a:ea typeface="Times New Roman"/>
                <a:cs typeface="Times New Roman"/>
                <a:sym typeface="Times New Roman"/>
              </a:rPr>
              <a:t>T</a:t>
            </a:r>
            <a:r>
              <a:rPr b="0" lang="en" sz="1800">
                <a:solidFill>
                  <a:srgbClr val="373B3E"/>
                </a:solidFill>
                <a:highlight>
                  <a:srgbClr val="FFFFFF"/>
                </a:highlight>
                <a:latin typeface="Times New Roman"/>
                <a:ea typeface="Times New Roman"/>
                <a:cs typeface="Times New Roman"/>
                <a:sym typeface="Times New Roman"/>
              </a:rPr>
              <a:t>he definition of Health Tech, or digital health, is the use of technology (databases, applications, mobiles, wearables) to improve the delivery, payment, and/or consumption of care, with the ability to increase the development and commercialization of medicinal products.</a:t>
            </a:r>
            <a:endParaRPr b="0" sz="1800">
              <a:solidFill>
                <a:srgbClr val="373B3E"/>
              </a:solidFill>
              <a:highlight>
                <a:srgbClr val="FFFFFF"/>
              </a:highlight>
              <a:latin typeface="Times New Roman"/>
              <a:ea typeface="Times New Roman"/>
              <a:cs typeface="Times New Roman"/>
              <a:sym typeface="Times New Roman"/>
            </a:endParaRPr>
          </a:p>
          <a:p>
            <a:pPr indent="0" lvl="0" marL="0" rtl="0" algn="l">
              <a:lnSpc>
                <a:spcPct val="115000"/>
              </a:lnSpc>
              <a:spcBef>
                <a:spcPts val="800"/>
              </a:spcBef>
              <a:spcAft>
                <a:spcPts val="1600"/>
              </a:spcAft>
              <a:buNone/>
            </a:pPr>
            <a:r>
              <a:t/>
            </a:r>
            <a:endParaRPr b="0" sz="1800">
              <a:latin typeface="Lato"/>
              <a:ea typeface="Lato"/>
              <a:cs typeface="Lato"/>
              <a:sym typeface="Lato"/>
            </a:endParaRPr>
          </a:p>
        </p:txBody>
      </p:sp>
      <p:pic>
        <p:nvPicPr>
          <p:cNvPr id="86" name="Google Shape;86;p15"/>
          <p:cNvPicPr preferRelativeResize="0"/>
          <p:nvPr/>
        </p:nvPicPr>
        <p:blipFill>
          <a:blip r:embed="rId3">
            <a:alphaModFix/>
          </a:blip>
          <a:stretch>
            <a:fillRect/>
          </a:stretch>
        </p:blipFill>
        <p:spPr>
          <a:xfrm>
            <a:off x="5941550" y="2502625"/>
            <a:ext cx="2993901" cy="2245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0" name="Shape 90"/>
        <p:cNvGrpSpPr/>
        <p:nvPr/>
      </p:nvGrpSpPr>
      <p:grpSpPr>
        <a:xfrm>
          <a:off x="0" y="0"/>
          <a:ext cx="0" cy="0"/>
          <a:chOff x="0" y="0"/>
          <a:chExt cx="0" cy="0"/>
        </a:xfrm>
      </p:grpSpPr>
      <p:pic>
        <p:nvPicPr>
          <p:cNvPr id="91" name="Google Shape;91;p16"/>
          <p:cNvPicPr preferRelativeResize="0"/>
          <p:nvPr/>
        </p:nvPicPr>
        <p:blipFill>
          <a:blip r:embed="rId3">
            <a:alphaModFix/>
          </a:blip>
          <a:stretch>
            <a:fillRect/>
          </a:stretch>
        </p:blipFill>
        <p:spPr>
          <a:xfrm>
            <a:off x="157225" y="101025"/>
            <a:ext cx="8692300" cy="4818049"/>
          </a:xfrm>
          <a:prstGeom prst="rect">
            <a:avLst/>
          </a:prstGeom>
          <a:noFill/>
          <a:ln>
            <a:noFill/>
          </a:ln>
        </p:spPr>
      </p:pic>
      <p:pic>
        <p:nvPicPr>
          <p:cNvPr descr="Piece of duct tape sticking a note to the slide" id="92" name="Google Shape;92;p16"/>
          <p:cNvPicPr preferRelativeResize="0"/>
          <p:nvPr/>
        </p:nvPicPr>
        <p:blipFill rotWithShape="1">
          <a:blip r:embed="rId4">
            <a:alphaModFix/>
          </a:blip>
          <a:srcRect b="10011" l="9244" r="2118" t="5926"/>
          <a:stretch/>
        </p:blipFill>
        <p:spPr>
          <a:xfrm rot="-3">
            <a:off x="1344236" y="101018"/>
            <a:ext cx="5988911" cy="736038"/>
          </a:xfrm>
          <a:prstGeom prst="rect">
            <a:avLst/>
          </a:prstGeom>
          <a:noFill/>
          <a:ln>
            <a:noFill/>
          </a:ln>
        </p:spPr>
      </p:pic>
      <p:sp>
        <p:nvSpPr>
          <p:cNvPr id="93" name="Google Shape;93;p16"/>
          <p:cNvSpPr txBox="1"/>
          <p:nvPr/>
        </p:nvSpPr>
        <p:spPr>
          <a:xfrm>
            <a:off x="2932350" y="929625"/>
            <a:ext cx="3279300" cy="400200"/>
          </a:xfrm>
          <a:prstGeom prst="rect">
            <a:avLst/>
          </a:prstGeom>
          <a:noFill/>
          <a:ln>
            <a:noFill/>
          </a:ln>
        </p:spPr>
        <p:txBody>
          <a:bodyPr anchorCtr="0" anchor="t" bIns="91425" lIns="91425" spcFirstLastPara="1" rIns="91425" wrap="square" tIns="91425">
            <a:spAutoFit/>
          </a:bodyPr>
          <a:lstStyle/>
          <a:p>
            <a:pPr indent="0" lvl="0" marL="0" rtl="0" algn="l">
              <a:lnSpc>
                <a:spcPct val="128571"/>
              </a:lnSpc>
              <a:spcBef>
                <a:spcPts val="0"/>
              </a:spcBef>
              <a:spcAft>
                <a:spcPts val="0"/>
              </a:spcAft>
              <a:buNone/>
            </a:pPr>
            <a:r>
              <a:t/>
            </a:r>
            <a:endParaRPr>
              <a:latin typeface="Lato"/>
              <a:ea typeface="Lato"/>
              <a:cs typeface="Lato"/>
              <a:sym typeface="Lato"/>
            </a:endParaRPr>
          </a:p>
        </p:txBody>
      </p:sp>
      <p:sp>
        <p:nvSpPr>
          <p:cNvPr id="94" name="Google Shape;94;p16"/>
          <p:cNvSpPr txBox="1"/>
          <p:nvPr/>
        </p:nvSpPr>
        <p:spPr>
          <a:xfrm>
            <a:off x="2335925" y="1190425"/>
            <a:ext cx="262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95" name="Google Shape;95;p16"/>
          <p:cNvSpPr txBox="1"/>
          <p:nvPr/>
        </p:nvSpPr>
        <p:spPr>
          <a:xfrm>
            <a:off x="1897925" y="1022413"/>
            <a:ext cx="60531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Lato"/>
                <a:ea typeface="Lato"/>
                <a:cs typeface="Lato"/>
                <a:sym typeface="Lato"/>
              </a:rPr>
              <a:t>               </a:t>
            </a:r>
            <a:r>
              <a:rPr b="1" i="1" lang="en" sz="2600">
                <a:solidFill>
                  <a:schemeClr val="dk1"/>
                </a:solidFill>
                <a:latin typeface="Georgia"/>
                <a:ea typeface="Georgia"/>
                <a:cs typeface="Georgia"/>
                <a:sym typeface="Georgia"/>
              </a:rPr>
              <a:t>Problem Statement</a:t>
            </a:r>
            <a:endParaRPr b="1" i="1" sz="2600">
              <a:solidFill>
                <a:schemeClr val="dk1"/>
              </a:solidFill>
              <a:latin typeface="Georgia"/>
              <a:ea typeface="Georgia"/>
              <a:cs typeface="Georgia"/>
              <a:sym typeface="Georgia"/>
            </a:endParaRPr>
          </a:p>
        </p:txBody>
      </p:sp>
      <p:sp>
        <p:nvSpPr>
          <p:cNvPr id="96" name="Google Shape;96;p16"/>
          <p:cNvSpPr txBox="1"/>
          <p:nvPr/>
        </p:nvSpPr>
        <p:spPr>
          <a:xfrm>
            <a:off x="763725" y="1792775"/>
            <a:ext cx="7479300" cy="28143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1400"/>
              </a:spcBef>
              <a:spcAft>
                <a:spcPts val="0"/>
              </a:spcAft>
              <a:buClr>
                <a:schemeClr val="dk2"/>
              </a:buClr>
              <a:buSzPts val="1100"/>
              <a:buFont typeface="Arial"/>
              <a:buNone/>
            </a:pPr>
            <a:r>
              <a:rPr lang="en" sz="2400">
                <a:solidFill>
                  <a:srgbClr val="212529"/>
                </a:solidFill>
                <a:highlight>
                  <a:srgbClr val="FFFFFF"/>
                </a:highlight>
                <a:latin typeface="Georgia"/>
                <a:ea typeface="Georgia"/>
                <a:cs typeface="Georgia"/>
                <a:sym typeface="Georgia"/>
              </a:rPr>
              <a:t>Create Solutions to deal with these two major challenges faced by the patients:</a:t>
            </a:r>
            <a:endParaRPr sz="2400">
              <a:solidFill>
                <a:srgbClr val="212529"/>
              </a:solidFill>
              <a:highlight>
                <a:srgbClr val="FFFFFF"/>
              </a:highlight>
              <a:latin typeface="Georgia"/>
              <a:ea typeface="Georgia"/>
              <a:cs typeface="Georgia"/>
              <a:sym typeface="Georgia"/>
            </a:endParaRPr>
          </a:p>
          <a:p>
            <a:pPr indent="0" lvl="0" marL="0" rtl="0" algn="l">
              <a:lnSpc>
                <a:spcPct val="115000"/>
              </a:lnSpc>
              <a:spcBef>
                <a:spcPts val="400"/>
              </a:spcBef>
              <a:spcAft>
                <a:spcPts val="0"/>
              </a:spcAft>
              <a:buClr>
                <a:schemeClr val="dk2"/>
              </a:buClr>
              <a:buSzPts val="1100"/>
              <a:buFont typeface="Arial"/>
              <a:buNone/>
            </a:pPr>
            <a:r>
              <a:rPr lang="en" sz="2200">
                <a:solidFill>
                  <a:srgbClr val="212529"/>
                </a:solidFill>
                <a:highlight>
                  <a:srgbClr val="FFFFFF"/>
                </a:highlight>
                <a:latin typeface="Georgia"/>
                <a:ea typeface="Georgia"/>
                <a:cs typeface="Georgia"/>
                <a:sym typeface="Georgia"/>
              </a:rPr>
              <a:t>1. Enabling a patient-centered information exchange system.</a:t>
            </a:r>
            <a:endParaRPr sz="2200">
              <a:solidFill>
                <a:srgbClr val="212529"/>
              </a:solidFill>
              <a:highlight>
                <a:srgbClr val="FFFFFF"/>
              </a:highlight>
              <a:latin typeface="Georgia"/>
              <a:ea typeface="Georgia"/>
              <a:cs typeface="Georgia"/>
              <a:sym typeface="Georgia"/>
            </a:endParaRPr>
          </a:p>
          <a:p>
            <a:pPr indent="0" lvl="0" marL="0" rtl="0" algn="l">
              <a:lnSpc>
                <a:spcPct val="115000"/>
              </a:lnSpc>
              <a:spcBef>
                <a:spcPts val="1200"/>
              </a:spcBef>
              <a:spcAft>
                <a:spcPts val="0"/>
              </a:spcAft>
              <a:buClr>
                <a:schemeClr val="dk2"/>
              </a:buClr>
              <a:buSzPts val="1100"/>
              <a:buFont typeface="Arial"/>
              <a:buNone/>
            </a:pPr>
            <a:r>
              <a:rPr lang="en" sz="2200">
                <a:solidFill>
                  <a:srgbClr val="212529"/>
                </a:solidFill>
                <a:highlight>
                  <a:srgbClr val="FFFFFF"/>
                </a:highlight>
                <a:latin typeface="Georgia"/>
                <a:ea typeface="Georgia"/>
                <a:cs typeface="Georgia"/>
                <a:sym typeface="Georgia"/>
              </a:rPr>
              <a:t>2. Personal medical assistant.</a:t>
            </a:r>
            <a:endParaRPr sz="2200">
              <a:solidFill>
                <a:srgbClr val="212529"/>
              </a:solidFill>
              <a:highlight>
                <a:srgbClr val="FFFFFF"/>
              </a:highlight>
              <a:latin typeface="Georgia"/>
              <a:ea typeface="Georgia"/>
              <a:cs typeface="Georgia"/>
              <a:sym typeface="Georgia"/>
            </a:endParaRPr>
          </a:p>
          <a:p>
            <a:pPr indent="0" lvl="0" marL="0" rtl="0" algn="l">
              <a:spcBef>
                <a:spcPts val="1200"/>
              </a:spcBef>
              <a:spcAft>
                <a:spcPts val="0"/>
              </a:spcAft>
              <a:buNone/>
            </a:pPr>
            <a:r>
              <a:t/>
            </a:r>
            <a:endParaRPr>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7"/>
          <p:cNvSpPr txBox="1"/>
          <p:nvPr/>
        </p:nvSpPr>
        <p:spPr>
          <a:xfrm>
            <a:off x="92325" y="1900300"/>
            <a:ext cx="5564400" cy="260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chemeClr val="dk1"/>
                </a:solidFill>
                <a:highlight>
                  <a:srgbClr val="434343"/>
                </a:highlight>
              </a:rPr>
              <a:t>Patient</a:t>
            </a:r>
            <a:r>
              <a:rPr lang="en" sz="2500">
                <a:solidFill>
                  <a:schemeClr val="dk1"/>
                </a:solidFill>
                <a:highlight>
                  <a:srgbClr val="434343"/>
                </a:highlight>
              </a:rPr>
              <a:t>-</a:t>
            </a:r>
            <a:r>
              <a:rPr b="1" lang="en" sz="2500">
                <a:solidFill>
                  <a:schemeClr val="dk1"/>
                </a:solidFill>
                <a:highlight>
                  <a:srgbClr val="434343"/>
                </a:highlight>
              </a:rPr>
              <a:t>centered information</a:t>
            </a:r>
            <a:r>
              <a:rPr lang="en" sz="2500">
                <a:solidFill>
                  <a:schemeClr val="dk1"/>
                </a:solidFill>
                <a:highlight>
                  <a:srgbClr val="434343"/>
                </a:highlight>
              </a:rPr>
              <a:t> </a:t>
            </a:r>
            <a:r>
              <a:rPr lang="en" sz="2500">
                <a:solidFill>
                  <a:srgbClr val="FFFFFF"/>
                </a:solidFill>
                <a:highlight>
                  <a:srgbClr val="434343"/>
                </a:highlight>
              </a:rPr>
              <a:t>systems augment traditional approaches to </a:t>
            </a:r>
            <a:r>
              <a:rPr lang="en" sz="2500">
                <a:solidFill>
                  <a:schemeClr val="dk1"/>
                </a:solidFill>
                <a:highlight>
                  <a:srgbClr val="434343"/>
                </a:highlight>
              </a:rPr>
              <a:t>health </a:t>
            </a:r>
            <a:r>
              <a:rPr b="1" lang="en" sz="2500">
                <a:solidFill>
                  <a:schemeClr val="dk1"/>
                </a:solidFill>
                <a:highlight>
                  <a:srgbClr val="434343"/>
                </a:highlight>
              </a:rPr>
              <a:t>information</a:t>
            </a:r>
            <a:r>
              <a:rPr lang="en" sz="2500">
                <a:solidFill>
                  <a:schemeClr val="dk1"/>
                </a:solidFill>
                <a:highlight>
                  <a:srgbClr val="434343"/>
                </a:highlight>
              </a:rPr>
              <a:t> management </a:t>
            </a:r>
            <a:r>
              <a:rPr lang="en" sz="2500">
                <a:solidFill>
                  <a:srgbClr val="FFFFFF"/>
                </a:solidFill>
                <a:highlight>
                  <a:srgbClr val="434343"/>
                </a:highlight>
              </a:rPr>
              <a:t>with specific functions designed to support </a:t>
            </a:r>
            <a:r>
              <a:rPr b="1" lang="en" sz="2500">
                <a:solidFill>
                  <a:srgbClr val="FFFFFF"/>
                </a:solidFill>
                <a:highlight>
                  <a:srgbClr val="434343"/>
                </a:highlight>
              </a:rPr>
              <a:t>patient</a:t>
            </a:r>
            <a:r>
              <a:rPr lang="en" sz="2500">
                <a:solidFill>
                  <a:srgbClr val="FFFFFF"/>
                </a:solidFill>
                <a:highlight>
                  <a:srgbClr val="434343"/>
                </a:highlight>
              </a:rPr>
              <a:t> participation in health care decision making and treatment activities.</a:t>
            </a:r>
            <a:endParaRPr sz="4300">
              <a:solidFill>
                <a:srgbClr val="FFFFFF"/>
              </a:solidFill>
              <a:highlight>
                <a:srgbClr val="434343"/>
              </a:highlight>
            </a:endParaRPr>
          </a:p>
          <a:p>
            <a:pPr indent="0" lvl="0" marL="457200" rtl="0" algn="l">
              <a:spcBef>
                <a:spcPts val="0"/>
              </a:spcBef>
              <a:spcAft>
                <a:spcPts val="0"/>
              </a:spcAft>
              <a:buNone/>
            </a:pPr>
            <a:r>
              <a:t/>
            </a:r>
            <a:endParaRPr sz="4600">
              <a:solidFill>
                <a:srgbClr val="FFFFFF"/>
              </a:solidFill>
              <a:highlight>
                <a:srgbClr val="434343"/>
              </a:highlight>
            </a:endParaRPr>
          </a:p>
          <a:p>
            <a:pPr indent="0" lvl="0" marL="457200" rtl="0" algn="l">
              <a:spcBef>
                <a:spcPts val="0"/>
              </a:spcBef>
              <a:spcAft>
                <a:spcPts val="0"/>
              </a:spcAft>
              <a:buNone/>
            </a:pPr>
            <a:r>
              <a:t/>
            </a:r>
            <a:endParaRPr sz="3800">
              <a:solidFill>
                <a:srgbClr val="FF9900"/>
              </a:solidFill>
              <a:highlight>
                <a:srgbClr val="434343"/>
              </a:highlight>
            </a:endParaRPr>
          </a:p>
        </p:txBody>
      </p:sp>
      <p:sp>
        <p:nvSpPr>
          <p:cNvPr id="102" name="Google Shape;102;p17"/>
          <p:cNvSpPr txBox="1"/>
          <p:nvPr/>
        </p:nvSpPr>
        <p:spPr>
          <a:xfrm>
            <a:off x="235825" y="291950"/>
            <a:ext cx="8344200" cy="168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2"/>
              </a:buClr>
              <a:buSzPts val="1100"/>
              <a:buFont typeface="Arial"/>
              <a:buNone/>
            </a:pPr>
            <a:r>
              <a:rPr lang="en" sz="3200">
                <a:solidFill>
                  <a:schemeClr val="dk1"/>
                </a:solidFill>
                <a:highlight>
                  <a:srgbClr val="434343"/>
                </a:highlight>
                <a:latin typeface="Georgia"/>
                <a:ea typeface="Georgia"/>
                <a:cs typeface="Georgia"/>
                <a:sym typeface="Georgia"/>
              </a:rPr>
              <a:t>Enabling a patient-centered information exchange system.</a:t>
            </a:r>
            <a:endParaRPr sz="3200">
              <a:solidFill>
                <a:schemeClr val="dk1"/>
              </a:solidFill>
              <a:highlight>
                <a:srgbClr val="434343"/>
              </a:highlight>
              <a:latin typeface="Georgia"/>
              <a:ea typeface="Georgia"/>
              <a:cs typeface="Georgia"/>
              <a:sym typeface="Georgia"/>
            </a:endParaRPr>
          </a:p>
          <a:p>
            <a:pPr indent="0" lvl="0" marL="0" rtl="0" algn="l">
              <a:spcBef>
                <a:spcPts val="1200"/>
              </a:spcBef>
              <a:spcAft>
                <a:spcPts val="0"/>
              </a:spcAft>
              <a:buNone/>
            </a:pPr>
            <a:r>
              <a:t/>
            </a:r>
            <a:endParaRPr>
              <a:latin typeface="Lato"/>
              <a:ea typeface="Lato"/>
              <a:cs typeface="Lato"/>
              <a:sym typeface="Lato"/>
            </a:endParaRPr>
          </a:p>
        </p:txBody>
      </p:sp>
      <p:pic>
        <p:nvPicPr>
          <p:cNvPr id="103" name="Google Shape;103;p17"/>
          <p:cNvPicPr preferRelativeResize="0"/>
          <p:nvPr/>
        </p:nvPicPr>
        <p:blipFill>
          <a:blip r:embed="rId3">
            <a:alphaModFix/>
          </a:blip>
          <a:stretch>
            <a:fillRect/>
          </a:stretch>
        </p:blipFill>
        <p:spPr>
          <a:xfrm>
            <a:off x="5656725" y="1900300"/>
            <a:ext cx="3231951" cy="1842000"/>
          </a:xfrm>
          <a:prstGeom prst="rect">
            <a:avLst/>
          </a:prstGeom>
          <a:noFill/>
          <a:ln>
            <a:noFill/>
          </a:ln>
        </p:spPr>
      </p:pic>
      <p:sp>
        <p:nvSpPr>
          <p:cNvPr id="104" name="Google Shape;104;p17"/>
          <p:cNvSpPr txBox="1"/>
          <p:nvPr/>
        </p:nvSpPr>
        <p:spPr>
          <a:xfrm>
            <a:off x="6203500" y="3905425"/>
            <a:ext cx="2586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1"/>
                </a:solidFill>
                <a:latin typeface="Lato"/>
                <a:ea typeface="Lato"/>
                <a:cs typeface="Lato"/>
                <a:sym typeface="Lato"/>
              </a:rPr>
              <a:t>Patient centered information exchange system</a:t>
            </a:r>
            <a:endParaRPr sz="800">
              <a:solidFill>
                <a:schemeClr val="dk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8" name="Shape 108"/>
        <p:cNvGrpSpPr/>
        <p:nvPr/>
      </p:nvGrpSpPr>
      <p:grpSpPr>
        <a:xfrm>
          <a:off x="0" y="0"/>
          <a:ext cx="0" cy="0"/>
          <a:chOff x="0" y="0"/>
          <a:chExt cx="0" cy="0"/>
        </a:xfrm>
      </p:grpSpPr>
      <p:pic>
        <p:nvPicPr>
          <p:cNvPr id="109" name="Google Shape;109;p18"/>
          <p:cNvPicPr preferRelativeResize="0"/>
          <p:nvPr/>
        </p:nvPicPr>
        <p:blipFill>
          <a:blip r:embed="rId3">
            <a:alphaModFix/>
          </a:blip>
          <a:stretch>
            <a:fillRect/>
          </a:stretch>
        </p:blipFill>
        <p:spPr>
          <a:xfrm>
            <a:off x="157225" y="101025"/>
            <a:ext cx="8692300" cy="4818049"/>
          </a:xfrm>
          <a:prstGeom prst="rect">
            <a:avLst/>
          </a:prstGeom>
          <a:noFill/>
          <a:ln>
            <a:noFill/>
          </a:ln>
        </p:spPr>
      </p:pic>
      <p:pic>
        <p:nvPicPr>
          <p:cNvPr descr="Piece of duct tape sticking a note to the slide" id="110" name="Google Shape;110;p18"/>
          <p:cNvPicPr preferRelativeResize="0"/>
          <p:nvPr/>
        </p:nvPicPr>
        <p:blipFill rotWithShape="1">
          <a:blip r:embed="rId4">
            <a:alphaModFix/>
          </a:blip>
          <a:srcRect b="10011" l="9244" r="2118" t="5926"/>
          <a:stretch/>
        </p:blipFill>
        <p:spPr>
          <a:xfrm rot="-3">
            <a:off x="1344236" y="101018"/>
            <a:ext cx="5988911" cy="736038"/>
          </a:xfrm>
          <a:prstGeom prst="rect">
            <a:avLst/>
          </a:prstGeom>
          <a:noFill/>
          <a:ln>
            <a:noFill/>
          </a:ln>
        </p:spPr>
      </p:pic>
      <p:sp>
        <p:nvSpPr>
          <p:cNvPr id="111" name="Google Shape;111;p18"/>
          <p:cNvSpPr txBox="1"/>
          <p:nvPr/>
        </p:nvSpPr>
        <p:spPr>
          <a:xfrm>
            <a:off x="2932350" y="929625"/>
            <a:ext cx="3279300" cy="400200"/>
          </a:xfrm>
          <a:prstGeom prst="rect">
            <a:avLst/>
          </a:prstGeom>
          <a:noFill/>
          <a:ln>
            <a:noFill/>
          </a:ln>
        </p:spPr>
        <p:txBody>
          <a:bodyPr anchorCtr="0" anchor="t" bIns="91425" lIns="91425" spcFirstLastPara="1" rIns="91425" wrap="square" tIns="91425">
            <a:spAutoFit/>
          </a:bodyPr>
          <a:lstStyle/>
          <a:p>
            <a:pPr indent="0" lvl="0" marL="0" rtl="0" algn="l">
              <a:lnSpc>
                <a:spcPct val="128571"/>
              </a:lnSpc>
              <a:spcBef>
                <a:spcPts val="0"/>
              </a:spcBef>
              <a:spcAft>
                <a:spcPts val="0"/>
              </a:spcAft>
              <a:buNone/>
            </a:pPr>
            <a:r>
              <a:t/>
            </a:r>
            <a:endParaRPr>
              <a:latin typeface="Lato"/>
              <a:ea typeface="Lato"/>
              <a:cs typeface="Lato"/>
              <a:sym typeface="Lato"/>
            </a:endParaRPr>
          </a:p>
        </p:txBody>
      </p:sp>
      <p:sp>
        <p:nvSpPr>
          <p:cNvPr id="112" name="Google Shape;112;p18"/>
          <p:cNvSpPr txBox="1"/>
          <p:nvPr/>
        </p:nvSpPr>
        <p:spPr>
          <a:xfrm>
            <a:off x="2335925" y="1190425"/>
            <a:ext cx="262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13" name="Google Shape;113;p18"/>
          <p:cNvSpPr txBox="1"/>
          <p:nvPr/>
        </p:nvSpPr>
        <p:spPr>
          <a:xfrm>
            <a:off x="685050" y="1023675"/>
            <a:ext cx="61797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1"/>
                </a:solidFill>
                <a:latin typeface="Georgia"/>
                <a:ea typeface="Georgia"/>
                <a:cs typeface="Georgia"/>
                <a:sym typeface="Georgia"/>
              </a:rPr>
              <a:t>Challenges faced  by </a:t>
            </a:r>
            <a:r>
              <a:rPr b="1" lang="en" sz="2400">
                <a:solidFill>
                  <a:schemeClr val="dk1"/>
                </a:solidFill>
                <a:highlight>
                  <a:srgbClr val="FFFFFF"/>
                </a:highlight>
                <a:latin typeface="Georgia"/>
                <a:ea typeface="Georgia"/>
                <a:cs typeface="Georgia"/>
                <a:sym typeface="Georgia"/>
              </a:rPr>
              <a:t>patient-centered information exchange system.</a:t>
            </a:r>
            <a:endParaRPr b="1" sz="240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2000">
              <a:latin typeface="Lato"/>
              <a:ea typeface="Lato"/>
              <a:cs typeface="Lato"/>
              <a:sym typeface="Lato"/>
            </a:endParaRPr>
          </a:p>
        </p:txBody>
      </p:sp>
      <p:sp>
        <p:nvSpPr>
          <p:cNvPr id="114" name="Google Shape;114;p18"/>
          <p:cNvSpPr txBox="1"/>
          <p:nvPr/>
        </p:nvSpPr>
        <p:spPr>
          <a:xfrm>
            <a:off x="832350" y="2171550"/>
            <a:ext cx="4737000" cy="2232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Font typeface="Average"/>
              <a:buChar char="●"/>
            </a:pPr>
            <a:r>
              <a:rPr lang="en" sz="1900">
                <a:latin typeface="Average"/>
                <a:ea typeface="Average"/>
                <a:cs typeface="Average"/>
                <a:sym typeface="Average"/>
              </a:rPr>
              <a:t>Lack of usability</a:t>
            </a:r>
            <a:endParaRPr sz="1900">
              <a:latin typeface="Average"/>
              <a:ea typeface="Average"/>
              <a:cs typeface="Average"/>
              <a:sym typeface="Average"/>
            </a:endParaRPr>
          </a:p>
          <a:p>
            <a:pPr indent="-349250" lvl="0" marL="457200" rtl="0" algn="l">
              <a:spcBef>
                <a:spcPts val="0"/>
              </a:spcBef>
              <a:spcAft>
                <a:spcPts val="0"/>
              </a:spcAft>
              <a:buSzPts val="1900"/>
              <a:buFont typeface="Average"/>
              <a:buChar char="●"/>
            </a:pPr>
            <a:r>
              <a:rPr lang="en" sz="1900">
                <a:latin typeface="Average"/>
                <a:ea typeface="Average"/>
                <a:cs typeface="Average"/>
                <a:sym typeface="Average"/>
              </a:rPr>
              <a:t>Old age</a:t>
            </a:r>
            <a:endParaRPr sz="1900">
              <a:latin typeface="Average"/>
              <a:ea typeface="Average"/>
              <a:cs typeface="Average"/>
              <a:sym typeface="Average"/>
            </a:endParaRPr>
          </a:p>
          <a:p>
            <a:pPr indent="-349250" lvl="0" marL="457200" rtl="0" algn="l">
              <a:spcBef>
                <a:spcPts val="0"/>
              </a:spcBef>
              <a:spcAft>
                <a:spcPts val="0"/>
              </a:spcAft>
              <a:buSzPts val="1900"/>
              <a:buFont typeface="Average"/>
              <a:buChar char="●"/>
            </a:pPr>
            <a:r>
              <a:rPr lang="en" sz="1900">
                <a:latin typeface="Average"/>
                <a:ea typeface="Average"/>
                <a:cs typeface="Average"/>
                <a:sym typeface="Average"/>
              </a:rPr>
              <a:t>Low income</a:t>
            </a:r>
            <a:endParaRPr sz="1900">
              <a:latin typeface="Average"/>
              <a:ea typeface="Average"/>
              <a:cs typeface="Average"/>
              <a:sym typeface="Average"/>
            </a:endParaRPr>
          </a:p>
          <a:p>
            <a:pPr indent="-349250" lvl="0" marL="457200" rtl="0" algn="l">
              <a:spcBef>
                <a:spcPts val="0"/>
              </a:spcBef>
              <a:spcAft>
                <a:spcPts val="0"/>
              </a:spcAft>
              <a:buSzPts val="1900"/>
              <a:buFont typeface="Average"/>
              <a:buChar char="●"/>
            </a:pPr>
            <a:r>
              <a:rPr lang="en" sz="1900">
                <a:latin typeface="Average"/>
                <a:ea typeface="Average"/>
                <a:cs typeface="Average"/>
                <a:sym typeface="Average"/>
              </a:rPr>
              <a:t>Low Education</a:t>
            </a:r>
            <a:endParaRPr sz="1900">
              <a:latin typeface="Average"/>
              <a:ea typeface="Average"/>
              <a:cs typeface="Average"/>
              <a:sym typeface="Average"/>
            </a:endParaRPr>
          </a:p>
          <a:p>
            <a:pPr indent="-349250" lvl="0" marL="457200" rtl="0" algn="l">
              <a:spcBef>
                <a:spcPts val="0"/>
              </a:spcBef>
              <a:spcAft>
                <a:spcPts val="0"/>
              </a:spcAft>
              <a:buSzPts val="1900"/>
              <a:buFont typeface="Average"/>
              <a:buChar char="●"/>
            </a:pPr>
            <a:r>
              <a:rPr lang="en" sz="1900">
                <a:latin typeface="Average"/>
                <a:ea typeface="Average"/>
                <a:cs typeface="Average"/>
                <a:sym typeface="Average"/>
              </a:rPr>
              <a:t>Low computer literacy for patients</a:t>
            </a:r>
            <a:endParaRPr sz="1900">
              <a:latin typeface="Average"/>
              <a:ea typeface="Average"/>
              <a:cs typeface="Average"/>
              <a:sym typeface="Average"/>
            </a:endParaRPr>
          </a:p>
          <a:p>
            <a:pPr indent="-349250" lvl="0" marL="457200" rtl="0" algn="l">
              <a:spcBef>
                <a:spcPts val="0"/>
              </a:spcBef>
              <a:spcAft>
                <a:spcPts val="0"/>
              </a:spcAft>
              <a:buSzPts val="1900"/>
              <a:buFont typeface="Average"/>
              <a:buChar char="●"/>
            </a:pPr>
            <a:r>
              <a:rPr lang="en" sz="1900">
                <a:latin typeface="Average"/>
                <a:ea typeface="Average"/>
                <a:cs typeface="Average"/>
                <a:sym typeface="Average"/>
              </a:rPr>
              <a:t>Insufficient training on health IT applications</a:t>
            </a:r>
            <a:endParaRPr sz="1900">
              <a:latin typeface="Average"/>
              <a:ea typeface="Average"/>
              <a:cs typeface="Average"/>
              <a:sym typeface="Averag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grpSp>
        <p:nvGrpSpPr>
          <p:cNvPr id="119" name="Google Shape;119;p19"/>
          <p:cNvGrpSpPr/>
          <p:nvPr/>
        </p:nvGrpSpPr>
        <p:grpSpPr>
          <a:xfrm>
            <a:off x="6781388" y="2464035"/>
            <a:ext cx="2212050" cy="2537076"/>
            <a:chOff x="6803275" y="395363"/>
            <a:chExt cx="2212050" cy="2537076"/>
          </a:xfrm>
        </p:grpSpPr>
        <p:pic>
          <p:nvPicPr>
            <p:cNvPr id="120" name="Google Shape;120;p19"/>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Piece of duct tape sticking a note to the slide" id="121" name="Google Shape;121;p19"/>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122" name="Google Shape;122;p19"/>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dk1"/>
                  </a:solidFill>
                  <a:latin typeface="Raleway"/>
                  <a:ea typeface="Raleway"/>
                  <a:cs typeface="Raleway"/>
                  <a:sym typeface="Raleway"/>
                </a:rPr>
                <a:t>Note:</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en" sz="1450">
                  <a:solidFill>
                    <a:srgbClr val="202122"/>
                  </a:solidFill>
                  <a:highlight>
                    <a:srgbClr val="FFFFFF"/>
                  </a:highlight>
                </a:rPr>
                <a:t>A </a:t>
              </a:r>
              <a:r>
                <a:rPr b="1" lang="en" sz="1450">
                  <a:solidFill>
                    <a:srgbClr val="202122"/>
                  </a:solidFill>
                  <a:highlight>
                    <a:srgbClr val="FFFFFF"/>
                  </a:highlight>
                </a:rPr>
                <a:t>medical assistant</a:t>
              </a:r>
              <a:r>
                <a:rPr lang="en" sz="1450">
                  <a:solidFill>
                    <a:srgbClr val="202122"/>
                  </a:solidFill>
                  <a:highlight>
                    <a:srgbClr val="FFFFFF"/>
                  </a:highlight>
                </a:rPr>
                <a:t>, also known as a "clinical assistant" or </a:t>
              </a:r>
              <a:r>
                <a:rPr b="1" lang="en" sz="1450">
                  <a:solidFill>
                    <a:srgbClr val="202122"/>
                  </a:solidFill>
                  <a:highlight>
                    <a:srgbClr val="FFFFFF"/>
                  </a:highlight>
                </a:rPr>
                <a:t>healthcare assistant</a:t>
              </a:r>
              <a:r>
                <a:rPr lang="en" sz="1450">
                  <a:solidFill>
                    <a:srgbClr val="202122"/>
                  </a:solidFill>
                  <a:highlight>
                    <a:srgbClr val="FFFFFF"/>
                  </a:highlight>
                </a:rPr>
                <a:t> in the USA</a:t>
              </a:r>
              <a:endParaRPr b="1" sz="1600">
                <a:solidFill>
                  <a:schemeClr val="dk2"/>
                </a:solidFill>
                <a:latin typeface="Raleway"/>
                <a:ea typeface="Raleway"/>
                <a:cs typeface="Raleway"/>
                <a:sym typeface="Raleway"/>
              </a:endParaRPr>
            </a:p>
          </p:txBody>
        </p:sp>
      </p:grpSp>
      <p:sp>
        <p:nvSpPr>
          <p:cNvPr id="123" name="Google Shape;123;p19"/>
          <p:cNvSpPr txBox="1"/>
          <p:nvPr/>
        </p:nvSpPr>
        <p:spPr>
          <a:xfrm>
            <a:off x="271775" y="513350"/>
            <a:ext cx="7881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chemeClr val="dk1"/>
                </a:solidFill>
                <a:highlight>
                  <a:srgbClr val="434343"/>
                </a:highlight>
                <a:latin typeface="Georgia"/>
                <a:ea typeface="Georgia"/>
                <a:cs typeface="Georgia"/>
                <a:sym typeface="Georgia"/>
              </a:rPr>
              <a:t>Personal medical assistant</a:t>
            </a:r>
            <a:endParaRPr sz="3600">
              <a:solidFill>
                <a:schemeClr val="dk1"/>
              </a:solidFill>
              <a:highlight>
                <a:srgbClr val="434343"/>
              </a:highlight>
              <a:latin typeface="Georgia"/>
              <a:ea typeface="Georgia"/>
              <a:cs typeface="Georgia"/>
              <a:sym typeface="Georgia"/>
            </a:endParaRPr>
          </a:p>
        </p:txBody>
      </p:sp>
      <p:sp>
        <p:nvSpPr>
          <p:cNvPr id="124" name="Google Shape;124;p19"/>
          <p:cNvSpPr txBox="1"/>
          <p:nvPr/>
        </p:nvSpPr>
        <p:spPr>
          <a:xfrm>
            <a:off x="312050" y="1628025"/>
            <a:ext cx="59790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50">
                <a:solidFill>
                  <a:schemeClr val="dk1"/>
                </a:solidFill>
                <a:highlight>
                  <a:srgbClr val="434343"/>
                </a:highlight>
              </a:rPr>
              <a:t>Personal Medical assistants</a:t>
            </a:r>
            <a:r>
              <a:rPr lang="en" sz="2250">
                <a:solidFill>
                  <a:srgbClr val="FFFFFF"/>
                </a:solidFill>
                <a:highlight>
                  <a:srgbClr val="434343"/>
                </a:highlight>
              </a:rPr>
              <a:t> perform many administrative duties, including answering telephones, greeting patients, updating and filing patients' medical records, filling out insurance forms, handling correspondence, scheduling appointments, arranging for hospital admission and laboratory services, and handling billing and </a:t>
            </a:r>
            <a:r>
              <a:rPr lang="en" sz="2250">
                <a:solidFill>
                  <a:srgbClr val="FFFFFF"/>
                </a:solidFill>
                <a:highlight>
                  <a:srgbClr val="434343"/>
                </a:highlight>
                <a:uFill>
                  <a:noFill/>
                </a:uFill>
                <a:hlinkClick r:id="rId5">
                  <a:extLst>
                    <a:ext uri="{A12FA001-AC4F-418D-AE19-62706E023703}">
                      <ahyp:hlinkClr val="tx"/>
                    </a:ext>
                  </a:extLst>
                </a:hlinkClick>
              </a:rPr>
              <a:t>book keeping</a:t>
            </a:r>
            <a:r>
              <a:rPr lang="en" sz="2250">
                <a:solidFill>
                  <a:srgbClr val="FFFFFF"/>
                </a:solidFill>
                <a:highlight>
                  <a:srgbClr val="434343"/>
                </a:highlight>
              </a:rPr>
              <a:t>. </a:t>
            </a:r>
            <a:endParaRPr sz="2600">
              <a:solidFill>
                <a:srgbClr val="FFFFFF"/>
              </a:solidFill>
              <a:highlight>
                <a:srgbClr val="434343"/>
              </a:highlight>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8" name="Shape 128"/>
        <p:cNvGrpSpPr/>
        <p:nvPr/>
      </p:nvGrpSpPr>
      <p:grpSpPr>
        <a:xfrm>
          <a:off x="0" y="0"/>
          <a:ext cx="0" cy="0"/>
          <a:chOff x="0" y="0"/>
          <a:chExt cx="0" cy="0"/>
        </a:xfrm>
      </p:grpSpPr>
      <p:pic>
        <p:nvPicPr>
          <p:cNvPr id="129" name="Google Shape;129;p20"/>
          <p:cNvPicPr preferRelativeResize="0"/>
          <p:nvPr/>
        </p:nvPicPr>
        <p:blipFill>
          <a:blip r:embed="rId3">
            <a:alphaModFix/>
          </a:blip>
          <a:stretch>
            <a:fillRect/>
          </a:stretch>
        </p:blipFill>
        <p:spPr>
          <a:xfrm>
            <a:off x="157225" y="101025"/>
            <a:ext cx="8692300" cy="4818049"/>
          </a:xfrm>
          <a:prstGeom prst="rect">
            <a:avLst/>
          </a:prstGeom>
          <a:noFill/>
          <a:ln>
            <a:noFill/>
          </a:ln>
        </p:spPr>
      </p:pic>
      <p:pic>
        <p:nvPicPr>
          <p:cNvPr descr="Piece of duct tape sticking a note to the slide" id="130" name="Google Shape;130;p20"/>
          <p:cNvPicPr preferRelativeResize="0"/>
          <p:nvPr/>
        </p:nvPicPr>
        <p:blipFill rotWithShape="1">
          <a:blip r:embed="rId4">
            <a:alphaModFix/>
          </a:blip>
          <a:srcRect b="10011" l="9244" r="2118" t="5926"/>
          <a:stretch/>
        </p:blipFill>
        <p:spPr>
          <a:xfrm rot="-3">
            <a:off x="1344236" y="101018"/>
            <a:ext cx="5988911" cy="736038"/>
          </a:xfrm>
          <a:prstGeom prst="rect">
            <a:avLst/>
          </a:prstGeom>
          <a:noFill/>
          <a:ln>
            <a:noFill/>
          </a:ln>
        </p:spPr>
      </p:pic>
      <p:sp>
        <p:nvSpPr>
          <p:cNvPr id="131" name="Google Shape;131;p20"/>
          <p:cNvSpPr txBox="1"/>
          <p:nvPr/>
        </p:nvSpPr>
        <p:spPr>
          <a:xfrm>
            <a:off x="2932350" y="929625"/>
            <a:ext cx="3279300" cy="400200"/>
          </a:xfrm>
          <a:prstGeom prst="rect">
            <a:avLst/>
          </a:prstGeom>
          <a:noFill/>
          <a:ln>
            <a:noFill/>
          </a:ln>
        </p:spPr>
        <p:txBody>
          <a:bodyPr anchorCtr="0" anchor="t" bIns="91425" lIns="91425" spcFirstLastPara="1" rIns="91425" wrap="square" tIns="91425">
            <a:spAutoFit/>
          </a:bodyPr>
          <a:lstStyle/>
          <a:p>
            <a:pPr indent="0" lvl="0" marL="0" rtl="0" algn="l">
              <a:lnSpc>
                <a:spcPct val="128571"/>
              </a:lnSpc>
              <a:spcBef>
                <a:spcPts val="0"/>
              </a:spcBef>
              <a:spcAft>
                <a:spcPts val="0"/>
              </a:spcAft>
              <a:buNone/>
            </a:pPr>
            <a:r>
              <a:t/>
            </a:r>
            <a:endParaRPr>
              <a:latin typeface="Lato"/>
              <a:ea typeface="Lato"/>
              <a:cs typeface="Lato"/>
              <a:sym typeface="Lato"/>
            </a:endParaRPr>
          </a:p>
        </p:txBody>
      </p:sp>
      <p:sp>
        <p:nvSpPr>
          <p:cNvPr id="132" name="Google Shape;132;p20"/>
          <p:cNvSpPr txBox="1"/>
          <p:nvPr/>
        </p:nvSpPr>
        <p:spPr>
          <a:xfrm>
            <a:off x="2335925" y="1190425"/>
            <a:ext cx="262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33" name="Google Shape;133;p20"/>
          <p:cNvSpPr txBox="1"/>
          <p:nvPr/>
        </p:nvSpPr>
        <p:spPr>
          <a:xfrm>
            <a:off x="685050" y="1023675"/>
            <a:ext cx="61797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1"/>
                </a:solidFill>
                <a:latin typeface="Georgia"/>
                <a:ea typeface="Georgia"/>
                <a:cs typeface="Georgia"/>
                <a:sym typeface="Georgia"/>
              </a:rPr>
              <a:t>Challenges faced  by </a:t>
            </a:r>
            <a:r>
              <a:rPr b="1" lang="en" sz="2400">
                <a:solidFill>
                  <a:schemeClr val="dk1"/>
                </a:solidFill>
                <a:highlight>
                  <a:srgbClr val="FFFFFF"/>
                </a:highlight>
                <a:latin typeface="Georgia"/>
                <a:ea typeface="Georgia"/>
                <a:cs typeface="Georgia"/>
                <a:sym typeface="Georgia"/>
              </a:rPr>
              <a:t>Personal medical assistant</a:t>
            </a:r>
            <a:r>
              <a:rPr lang="en" sz="1100">
                <a:solidFill>
                  <a:srgbClr val="212529"/>
                </a:solidFill>
                <a:highlight>
                  <a:srgbClr val="FFFFFF"/>
                </a:highlight>
              </a:rPr>
              <a:t>.</a:t>
            </a:r>
            <a:endParaRPr b="1" sz="240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2000">
              <a:latin typeface="Lato"/>
              <a:ea typeface="Lato"/>
              <a:cs typeface="Lato"/>
              <a:sym typeface="Lato"/>
            </a:endParaRPr>
          </a:p>
        </p:txBody>
      </p:sp>
      <p:sp>
        <p:nvSpPr>
          <p:cNvPr id="134" name="Google Shape;134;p20"/>
          <p:cNvSpPr txBox="1"/>
          <p:nvPr/>
        </p:nvSpPr>
        <p:spPr>
          <a:xfrm>
            <a:off x="832350" y="2171550"/>
            <a:ext cx="4718700" cy="21240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SzPts val="2100"/>
              <a:buFont typeface="Average"/>
              <a:buChar char="●"/>
            </a:pPr>
            <a:r>
              <a:rPr lang="en" sz="1250">
                <a:solidFill>
                  <a:srgbClr val="2E0A08"/>
                </a:solidFill>
                <a:highlight>
                  <a:srgbClr val="FFFFFF"/>
                </a:highlight>
                <a:latin typeface="Average"/>
                <a:ea typeface="Average"/>
                <a:cs typeface="Average"/>
                <a:sym typeface="Average"/>
              </a:rPr>
              <a:t>Some patients will need to modify their lifestyle as part of the preoperative preparation for surgery and this can be challenging.</a:t>
            </a:r>
            <a:endParaRPr sz="2100">
              <a:latin typeface="Average"/>
              <a:ea typeface="Average"/>
              <a:cs typeface="Average"/>
              <a:sym typeface="Average"/>
            </a:endParaRPr>
          </a:p>
          <a:p>
            <a:pPr indent="-342900" lvl="0" marL="457200" rtl="0" algn="l">
              <a:spcBef>
                <a:spcPts val="0"/>
              </a:spcBef>
              <a:spcAft>
                <a:spcPts val="0"/>
              </a:spcAft>
              <a:buSzPts val="1800"/>
              <a:buFont typeface="Average"/>
              <a:buChar char="●"/>
            </a:pPr>
            <a:r>
              <a:rPr lang="en" sz="1250">
                <a:solidFill>
                  <a:srgbClr val="2E0A08"/>
                </a:solidFill>
                <a:highlight>
                  <a:srgbClr val="FFFFFF"/>
                </a:highlight>
                <a:latin typeface="Average"/>
                <a:ea typeface="Average"/>
                <a:cs typeface="Average"/>
                <a:sym typeface="Average"/>
              </a:rPr>
              <a:t>Older people preparing for surgical procedures may require additional support when they return home. </a:t>
            </a:r>
            <a:endParaRPr sz="1250">
              <a:solidFill>
                <a:srgbClr val="2E0A08"/>
              </a:solidFill>
              <a:highlight>
                <a:srgbClr val="FFFFFF"/>
              </a:highlight>
              <a:latin typeface="Average"/>
              <a:ea typeface="Average"/>
              <a:cs typeface="Average"/>
              <a:sym typeface="Average"/>
            </a:endParaRPr>
          </a:p>
          <a:p>
            <a:pPr indent="-339725" lvl="0" marL="457200" rtl="0" algn="l">
              <a:spcBef>
                <a:spcPts val="0"/>
              </a:spcBef>
              <a:spcAft>
                <a:spcPts val="0"/>
              </a:spcAft>
              <a:buClr>
                <a:srgbClr val="2E0A08"/>
              </a:buClr>
              <a:buSzPts val="1750"/>
              <a:buFont typeface="Average"/>
              <a:buChar char="●"/>
            </a:pPr>
            <a:r>
              <a:rPr lang="en" sz="1350">
                <a:solidFill>
                  <a:srgbClr val="2E0A08"/>
                </a:solidFill>
                <a:highlight>
                  <a:srgbClr val="FFFFFF"/>
                </a:highlight>
                <a:latin typeface="Average"/>
                <a:ea typeface="Average"/>
                <a:cs typeface="Average"/>
                <a:sym typeface="Average"/>
              </a:rPr>
              <a:t>Medical assistants are trained to do a wide range of investigations to support clinical teams.</a:t>
            </a:r>
            <a:endParaRPr sz="1350">
              <a:solidFill>
                <a:srgbClr val="2E0A08"/>
              </a:solidFill>
              <a:highlight>
                <a:srgbClr val="FFFFFF"/>
              </a:highlight>
              <a:latin typeface="Average"/>
              <a:ea typeface="Average"/>
              <a:cs typeface="Average"/>
              <a:sym typeface="Average"/>
            </a:endParaRPr>
          </a:p>
          <a:p>
            <a:pPr indent="-346075" lvl="0" marL="457200" rtl="0" algn="l">
              <a:spcBef>
                <a:spcPts val="0"/>
              </a:spcBef>
              <a:spcAft>
                <a:spcPts val="0"/>
              </a:spcAft>
              <a:buClr>
                <a:srgbClr val="2E0A08"/>
              </a:buClr>
              <a:buSzPts val="1850"/>
              <a:buFont typeface="Average"/>
              <a:buChar char="●"/>
            </a:pPr>
            <a:r>
              <a:rPr lang="en" sz="1250">
                <a:solidFill>
                  <a:srgbClr val="2E0A08"/>
                </a:solidFill>
                <a:highlight>
                  <a:srgbClr val="FFFFFF"/>
                </a:highlight>
                <a:latin typeface="Average"/>
                <a:ea typeface="Average"/>
                <a:cs typeface="Average"/>
                <a:sym typeface="Average"/>
              </a:rPr>
              <a:t>Most people having surgery experience a degree of anxiety.</a:t>
            </a:r>
            <a:endParaRPr sz="1650">
              <a:solidFill>
                <a:srgbClr val="2E0A08"/>
              </a:solidFill>
              <a:highlight>
                <a:srgbClr val="FFFFFF"/>
              </a:highlight>
              <a:latin typeface="Average"/>
              <a:ea typeface="Average"/>
              <a:cs typeface="Average"/>
              <a:sym typeface="Average"/>
            </a:endParaRPr>
          </a:p>
        </p:txBody>
      </p:sp>
      <p:pic>
        <p:nvPicPr>
          <p:cNvPr id="135" name="Google Shape;135;p20"/>
          <p:cNvPicPr preferRelativeResize="0"/>
          <p:nvPr/>
        </p:nvPicPr>
        <p:blipFill>
          <a:blip r:embed="rId5">
            <a:alphaModFix/>
          </a:blip>
          <a:stretch>
            <a:fillRect/>
          </a:stretch>
        </p:blipFill>
        <p:spPr>
          <a:xfrm>
            <a:off x="5671000" y="1860525"/>
            <a:ext cx="2628000" cy="25313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1"/>
          <p:cNvSpPr txBox="1"/>
          <p:nvPr>
            <p:ph type="title"/>
          </p:nvPr>
        </p:nvSpPr>
        <p:spPr>
          <a:xfrm>
            <a:off x="299900" y="1291500"/>
            <a:ext cx="8631600" cy="340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200">
                <a:solidFill>
                  <a:srgbClr val="FF9900"/>
                </a:solidFill>
                <a:highlight>
                  <a:srgbClr val="434343"/>
                </a:highlight>
                <a:latin typeface="Times New Roman"/>
                <a:ea typeface="Times New Roman"/>
                <a:cs typeface="Times New Roman"/>
                <a:sym typeface="Times New Roman"/>
              </a:rPr>
              <a:t>1.  </a:t>
            </a:r>
            <a:r>
              <a:rPr b="0" lang="en" sz="2200">
                <a:solidFill>
                  <a:srgbClr val="FF9900"/>
                </a:solidFill>
                <a:highlight>
                  <a:srgbClr val="434343"/>
                </a:highlight>
                <a:latin typeface="Times New Roman"/>
                <a:ea typeface="Times New Roman"/>
                <a:cs typeface="Times New Roman"/>
                <a:sym typeface="Times New Roman"/>
              </a:rPr>
              <a:t>in the past five years running up to the end of </a:t>
            </a:r>
            <a:r>
              <a:rPr b="0" lang="en" sz="2200">
                <a:solidFill>
                  <a:srgbClr val="FFFFFF"/>
                </a:solidFill>
                <a:highlight>
                  <a:srgbClr val="434343"/>
                </a:highlight>
                <a:latin typeface="Times New Roman"/>
                <a:ea typeface="Times New Roman"/>
                <a:cs typeface="Times New Roman"/>
                <a:sym typeface="Times New Roman"/>
              </a:rPr>
              <a:t>2015</a:t>
            </a:r>
            <a:r>
              <a:rPr b="0" lang="en" sz="2200">
                <a:solidFill>
                  <a:srgbClr val="FF9900"/>
                </a:solidFill>
                <a:highlight>
                  <a:srgbClr val="434343"/>
                </a:highlight>
                <a:latin typeface="Times New Roman"/>
                <a:ea typeface="Times New Roman"/>
                <a:cs typeface="Times New Roman"/>
                <a:sym typeface="Times New Roman"/>
              </a:rPr>
              <a:t>, venture funding has grown </a:t>
            </a:r>
            <a:r>
              <a:rPr b="0" lang="en" sz="2200">
                <a:solidFill>
                  <a:srgbClr val="FFFFFF"/>
                </a:solidFill>
                <a:highlight>
                  <a:srgbClr val="434343"/>
                </a:highlight>
                <a:uFill>
                  <a:noFill/>
                </a:uFill>
                <a:latin typeface="Arial"/>
                <a:ea typeface="Arial"/>
                <a:cs typeface="Arial"/>
                <a:sym typeface="Arial"/>
                <a:hlinkClick r:id="rId3">
                  <a:extLst>
                    <a:ext uri="{A12FA001-AC4F-418D-AE19-62706E023703}">
                      <ahyp:hlinkClr val="tx"/>
                    </a:ext>
                  </a:extLst>
                </a:hlinkClick>
              </a:rPr>
              <a:t>200%</a:t>
            </a:r>
            <a:r>
              <a:rPr b="0" lang="en" sz="2200">
                <a:solidFill>
                  <a:srgbClr val="FF9900"/>
                </a:solidFill>
                <a:highlight>
                  <a:srgbClr val="434343"/>
                </a:highlight>
                <a:latin typeface="Times New Roman"/>
                <a:ea typeface="Times New Roman"/>
                <a:cs typeface="Times New Roman"/>
                <a:sym typeface="Times New Roman"/>
              </a:rPr>
              <a:t>, allowing    </a:t>
            </a:r>
            <a:r>
              <a:rPr b="0" lang="en" sz="2200">
                <a:solidFill>
                  <a:srgbClr val="FFFFFF"/>
                </a:solidFill>
                <a:highlight>
                  <a:srgbClr val="434343"/>
                </a:highlight>
                <a:latin typeface="Times New Roman"/>
                <a:ea typeface="Times New Roman"/>
                <a:cs typeface="Times New Roman"/>
                <a:sym typeface="Times New Roman"/>
              </a:rPr>
              <a:t>US $11.7</a:t>
            </a:r>
            <a:r>
              <a:rPr b="0" lang="en" sz="2200">
                <a:solidFill>
                  <a:srgbClr val="FF9900"/>
                </a:solidFill>
                <a:highlight>
                  <a:srgbClr val="434343"/>
                </a:highlight>
                <a:latin typeface="Times New Roman"/>
                <a:ea typeface="Times New Roman"/>
                <a:cs typeface="Times New Roman"/>
                <a:sym typeface="Times New Roman"/>
              </a:rPr>
              <a:t> billion to flow into Health Tech businesses from </a:t>
            </a:r>
            <a:r>
              <a:rPr b="0" lang="en" sz="2200">
                <a:solidFill>
                  <a:srgbClr val="FF9900"/>
                </a:solidFill>
                <a:highlight>
                  <a:srgbClr val="434343"/>
                </a:highlight>
                <a:uFill>
                  <a:noFill/>
                </a:uFill>
                <a:latin typeface="Arial"/>
                <a:ea typeface="Arial"/>
                <a:cs typeface="Arial"/>
                <a:sym typeface="Arial"/>
                <a:hlinkClick r:id="rId4">
                  <a:extLst>
                    <a:ext uri="{A12FA001-AC4F-418D-AE19-62706E023703}">
                      <ahyp:hlinkClr val="tx"/>
                    </a:ext>
                  </a:extLst>
                </a:hlinkClick>
              </a:rPr>
              <a:t>over </a:t>
            </a:r>
            <a:r>
              <a:rPr b="0" lang="en" sz="2200">
                <a:solidFill>
                  <a:srgbClr val="FFFFFF"/>
                </a:solidFill>
                <a:highlight>
                  <a:srgbClr val="434343"/>
                </a:highlight>
                <a:uFill>
                  <a:noFill/>
                </a:uFill>
                <a:latin typeface="Arial"/>
                <a:ea typeface="Arial"/>
                <a:cs typeface="Arial"/>
                <a:sym typeface="Arial"/>
                <a:hlinkClick r:id="rId5">
                  <a:extLst>
                    <a:ext uri="{A12FA001-AC4F-418D-AE19-62706E023703}">
                      <ahyp:hlinkClr val="tx"/>
                    </a:ext>
                  </a:extLst>
                </a:hlinkClick>
              </a:rPr>
              <a:t>30, 000</a:t>
            </a:r>
            <a:r>
              <a:rPr b="0" lang="en" sz="2200">
                <a:solidFill>
                  <a:srgbClr val="FF9900"/>
                </a:solidFill>
                <a:highlight>
                  <a:srgbClr val="434343"/>
                </a:highlight>
                <a:latin typeface="Times New Roman"/>
                <a:ea typeface="Times New Roman"/>
                <a:cs typeface="Times New Roman"/>
                <a:sym typeface="Times New Roman"/>
              </a:rPr>
              <a:t> investors in the space.</a:t>
            </a:r>
            <a:endParaRPr b="0" sz="2200">
              <a:solidFill>
                <a:srgbClr val="FF9900"/>
              </a:solidFill>
              <a:highlight>
                <a:srgbClr val="434343"/>
              </a:highlight>
              <a:latin typeface="Times New Roman"/>
              <a:ea typeface="Times New Roman"/>
              <a:cs typeface="Times New Roman"/>
              <a:sym typeface="Times New Roman"/>
            </a:endParaRPr>
          </a:p>
          <a:p>
            <a:pPr indent="0" lvl="0" marL="0" rtl="0" algn="l">
              <a:spcBef>
                <a:spcPts val="0"/>
              </a:spcBef>
              <a:spcAft>
                <a:spcPts val="0"/>
              </a:spcAft>
              <a:buNone/>
            </a:pPr>
            <a:r>
              <a:t/>
            </a:r>
            <a:endParaRPr b="0" sz="2200">
              <a:solidFill>
                <a:srgbClr val="FF9900"/>
              </a:solidFill>
              <a:highlight>
                <a:srgbClr val="434343"/>
              </a:highlight>
              <a:latin typeface="Times New Roman"/>
              <a:ea typeface="Times New Roman"/>
              <a:cs typeface="Times New Roman"/>
              <a:sym typeface="Times New Roman"/>
            </a:endParaRPr>
          </a:p>
          <a:p>
            <a:pPr indent="0" lvl="0" marL="0" rtl="0" algn="l">
              <a:spcBef>
                <a:spcPts val="0"/>
              </a:spcBef>
              <a:spcAft>
                <a:spcPts val="0"/>
              </a:spcAft>
              <a:buNone/>
            </a:pPr>
            <a:r>
              <a:rPr b="0" lang="en" sz="2200">
                <a:solidFill>
                  <a:srgbClr val="FF9900"/>
                </a:solidFill>
                <a:highlight>
                  <a:srgbClr val="434343"/>
                </a:highlight>
                <a:latin typeface="Times New Roman"/>
                <a:ea typeface="Times New Roman"/>
                <a:cs typeface="Times New Roman"/>
                <a:sym typeface="Times New Roman"/>
              </a:rPr>
              <a:t>2.</a:t>
            </a:r>
            <a:r>
              <a:rPr b="0" lang="en" sz="2300">
                <a:solidFill>
                  <a:srgbClr val="FF9900"/>
                </a:solidFill>
                <a:highlight>
                  <a:srgbClr val="434343"/>
                </a:highlight>
                <a:latin typeface="Times New Roman"/>
                <a:ea typeface="Times New Roman"/>
                <a:cs typeface="Times New Roman"/>
                <a:sym typeface="Times New Roman"/>
              </a:rPr>
              <a:t>The healthcare industry was (and in some respects)</a:t>
            </a:r>
            <a:endParaRPr b="0" sz="2300">
              <a:solidFill>
                <a:srgbClr val="FF9900"/>
              </a:solidFill>
              <a:highlight>
                <a:srgbClr val="434343"/>
              </a:highlight>
              <a:latin typeface="Times New Roman"/>
              <a:ea typeface="Times New Roman"/>
              <a:cs typeface="Times New Roman"/>
              <a:sym typeface="Times New Roman"/>
            </a:endParaRPr>
          </a:p>
          <a:p>
            <a:pPr indent="0" lvl="0" marL="0" rtl="0" algn="l">
              <a:spcBef>
                <a:spcPts val="0"/>
              </a:spcBef>
              <a:spcAft>
                <a:spcPts val="0"/>
              </a:spcAft>
              <a:buNone/>
            </a:pPr>
            <a:r>
              <a:rPr b="0" lang="en" sz="2300">
                <a:solidFill>
                  <a:srgbClr val="FF9900"/>
                </a:solidFill>
                <a:highlight>
                  <a:srgbClr val="434343"/>
                </a:highlight>
                <a:latin typeface="Times New Roman"/>
                <a:ea typeface="Times New Roman"/>
                <a:cs typeface="Times New Roman"/>
                <a:sym typeface="Times New Roman"/>
              </a:rPr>
              <a:t> is one of the least receptive </a:t>
            </a:r>
            <a:endParaRPr b="0" sz="2300">
              <a:solidFill>
                <a:srgbClr val="FF9900"/>
              </a:solidFill>
              <a:highlight>
                <a:srgbClr val="434343"/>
              </a:highlight>
              <a:latin typeface="Times New Roman"/>
              <a:ea typeface="Times New Roman"/>
              <a:cs typeface="Times New Roman"/>
              <a:sym typeface="Times New Roman"/>
            </a:endParaRPr>
          </a:p>
          <a:p>
            <a:pPr indent="0" lvl="0" marL="0" rtl="0" algn="l">
              <a:spcBef>
                <a:spcPts val="0"/>
              </a:spcBef>
              <a:spcAft>
                <a:spcPts val="0"/>
              </a:spcAft>
              <a:buNone/>
            </a:pPr>
            <a:r>
              <a:rPr b="0" lang="en" sz="2300">
                <a:solidFill>
                  <a:srgbClr val="FF9900"/>
                </a:solidFill>
                <a:highlight>
                  <a:srgbClr val="434343"/>
                </a:highlight>
                <a:latin typeface="Times New Roman"/>
                <a:ea typeface="Times New Roman"/>
                <a:cs typeface="Times New Roman"/>
                <a:sym typeface="Times New Roman"/>
              </a:rPr>
              <a:t>industries to technological developments – </a:t>
            </a:r>
            <a:endParaRPr b="0" sz="2300">
              <a:solidFill>
                <a:srgbClr val="FF9900"/>
              </a:solidFill>
              <a:highlight>
                <a:srgbClr val="434343"/>
              </a:highlight>
              <a:latin typeface="Times New Roman"/>
              <a:ea typeface="Times New Roman"/>
              <a:cs typeface="Times New Roman"/>
              <a:sym typeface="Times New Roman"/>
            </a:endParaRPr>
          </a:p>
          <a:p>
            <a:pPr indent="0" lvl="0" marL="0" rtl="0" algn="l">
              <a:spcBef>
                <a:spcPts val="0"/>
              </a:spcBef>
              <a:spcAft>
                <a:spcPts val="0"/>
              </a:spcAft>
              <a:buNone/>
            </a:pPr>
            <a:r>
              <a:rPr b="0" lang="en" sz="2300">
                <a:solidFill>
                  <a:srgbClr val="FF9900"/>
                </a:solidFill>
                <a:highlight>
                  <a:srgbClr val="434343"/>
                </a:highlight>
                <a:latin typeface="Times New Roman"/>
                <a:ea typeface="Times New Roman"/>
                <a:cs typeface="Times New Roman"/>
                <a:sym typeface="Times New Roman"/>
              </a:rPr>
              <a:t>only in </a:t>
            </a:r>
            <a:r>
              <a:rPr b="0" lang="en" sz="2300">
                <a:solidFill>
                  <a:srgbClr val="FFFFFF"/>
                </a:solidFill>
                <a:highlight>
                  <a:srgbClr val="434343"/>
                </a:highlight>
                <a:latin typeface="Times New Roman"/>
                <a:ea typeface="Times New Roman"/>
                <a:cs typeface="Times New Roman"/>
                <a:sym typeface="Times New Roman"/>
              </a:rPr>
              <a:t>2010</a:t>
            </a:r>
            <a:r>
              <a:rPr b="0" lang="en" sz="2300">
                <a:solidFill>
                  <a:srgbClr val="FF9900"/>
                </a:solidFill>
                <a:highlight>
                  <a:srgbClr val="434343"/>
                </a:highlight>
                <a:latin typeface="Times New Roman"/>
                <a:ea typeface="Times New Roman"/>
                <a:cs typeface="Times New Roman"/>
                <a:sym typeface="Times New Roman"/>
              </a:rPr>
              <a:t>, </a:t>
            </a:r>
            <a:r>
              <a:rPr b="0" lang="en" sz="2300">
                <a:solidFill>
                  <a:srgbClr val="FFFFFF"/>
                </a:solidFill>
                <a:highlight>
                  <a:srgbClr val="434343"/>
                </a:highlight>
                <a:latin typeface="Times New Roman"/>
                <a:ea typeface="Times New Roman"/>
                <a:cs typeface="Times New Roman"/>
                <a:sym typeface="Times New Roman"/>
              </a:rPr>
              <a:t>50% </a:t>
            </a:r>
            <a:r>
              <a:rPr b="0" lang="en" sz="2300">
                <a:solidFill>
                  <a:srgbClr val="FF9900"/>
                </a:solidFill>
                <a:highlight>
                  <a:srgbClr val="434343"/>
                </a:highlight>
                <a:latin typeface="Times New Roman"/>
                <a:ea typeface="Times New Roman"/>
                <a:cs typeface="Times New Roman"/>
                <a:sym typeface="Times New Roman"/>
              </a:rPr>
              <a:t>of US doctors </a:t>
            </a:r>
            <a:endParaRPr b="0" sz="2300">
              <a:solidFill>
                <a:srgbClr val="FF9900"/>
              </a:solidFill>
              <a:highlight>
                <a:srgbClr val="434343"/>
              </a:highlight>
              <a:latin typeface="Times New Roman"/>
              <a:ea typeface="Times New Roman"/>
              <a:cs typeface="Times New Roman"/>
              <a:sym typeface="Times New Roman"/>
            </a:endParaRPr>
          </a:p>
          <a:p>
            <a:pPr indent="0" lvl="0" marL="0" rtl="0" algn="l">
              <a:spcBef>
                <a:spcPts val="0"/>
              </a:spcBef>
              <a:spcAft>
                <a:spcPts val="0"/>
              </a:spcAft>
              <a:buNone/>
            </a:pPr>
            <a:r>
              <a:rPr b="0" lang="en" sz="2300">
                <a:solidFill>
                  <a:srgbClr val="FF9900"/>
                </a:solidFill>
                <a:highlight>
                  <a:srgbClr val="434343"/>
                </a:highlight>
                <a:latin typeface="Times New Roman"/>
                <a:ea typeface="Times New Roman"/>
                <a:cs typeface="Times New Roman"/>
                <a:sym typeface="Times New Roman"/>
              </a:rPr>
              <a:t> used pen and paper for patient records in the world.</a:t>
            </a:r>
            <a:r>
              <a:rPr b="0" lang="en" sz="1800">
                <a:solidFill>
                  <a:srgbClr val="FF9900"/>
                </a:solidFill>
                <a:highlight>
                  <a:srgbClr val="434343"/>
                </a:highlight>
                <a:latin typeface="Times New Roman"/>
                <a:ea typeface="Times New Roman"/>
                <a:cs typeface="Times New Roman"/>
                <a:sym typeface="Times New Roman"/>
              </a:rPr>
              <a:t> </a:t>
            </a:r>
            <a:endParaRPr b="0" sz="1800">
              <a:solidFill>
                <a:srgbClr val="FF9900"/>
              </a:solidFill>
              <a:highlight>
                <a:srgbClr val="434343"/>
              </a:highlight>
              <a:latin typeface="Times New Roman"/>
              <a:ea typeface="Times New Roman"/>
              <a:cs typeface="Times New Roman"/>
              <a:sym typeface="Times New Roman"/>
            </a:endParaRPr>
          </a:p>
        </p:txBody>
      </p:sp>
      <p:grpSp>
        <p:nvGrpSpPr>
          <p:cNvPr id="141" name="Google Shape;141;p21"/>
          <p:cNvGrpSpPr/>
          <p:nvPr/>
        </p:nvGrpSpPr>
        <p:grpSpPr>
          <a:xfrm>
            <a:off x="6826313" y="2464029"/>
            <a:ext cx="2212050" cy="2612726"/>
            <a:chOff x="6848200" y="395363"/>
            <a:chExt cx="2212050" cy="2612726"/>
          </a:xfrm>
        </p:grpSpPr>
        <p:pic>
          <p:nvPicPr>
            <p:cNvPr id="142" name="Google Shape;142;p21"/>
            <p:cNvPicPr preferRelativeResize="0"/>
            <p:nvPr/>
          </p:nvPicPr>
          <p:blipFill>
            <a:blip r:embed="rId6">
              <a:alphaModFix/>
            </a:blip>
            <a:stretch>
              <a:fillRect/>
            </a:stretch>
          </p:blipFill>
          <p:spPr>
            <a:xfrm>
              <a:off x="6848200" y="503095"/>
              <a:ext cx="2212050" cy="2504994"/>
            </a:xfrm>
            <a:prstGeom prst="rect">
              <a:avLst/>
            </a:prstGeom>
            <a:noFill/>
            <a:ln>
              <a:noFill/>
            </a:ln>
          </p:spPr>
        </p:pic>
        <p:pic>
          <p:nvPicPr>
            <p:cNvPr descr="Piece of duct tape sticking a note to the slide" id="143" name="Google Shape;143;p21"/>
            <p:cNvPicPr preferRelativeResize="0"/>
            <p:nvPr/>
          </p:nvPicPr>
          <p:blipFill rotWithShape="1">
            <a:blip r:embed="rId7">
              <a:alphaModFix/>
            </a:blip>
            <a:srcRect b="10011" l="9244" r="2118" t="5926"/>
            <a:stretch/>
          </p:blipFill>
          <p:spPr>
            <a:xfrm rot="154826">
              <a:off x="7370663" y="419419"/>
              <a:ext cx="1077273" cy="382687"/>
            </a:xfrm>
            <a:prstGeom prst="rect">
              <a:avLst/>
            </a:prstGeom>
            <a:noFill/>
            <a:ln>
              <a:noFill/>
            </a:ln>
          </p:spPr>
        </p:pic>
        <p:sp>
          <p:nvSpPr>
            <p:cNvPr id="144" name="Google Shape;144;p21"/>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dk1"/>
                  </a:solidFill>
                  <a:latin typeface="Raleway"/>
                  <a:ea typeface="Raleway"/>
                  <a:cs typeface="Raleway"/>
                  <a:sym typeface="Raleway"/>
                </a:rPr>
                <a:t>Note:</a:t>
              </a:r>
              <a:endParaRPr b="1">
                <a:solidFill>
                  <a:schemeClr val="dk1"/>
                </a:solidFill>
                <a:latin typeface="Raleway"/>
                <a:ea typeface="Raleway"/>
                <a:cs typeface="Raleway"/>
                <a:sym typeface="Raleway"/>
              </a:endParaRPr>
            </a:p>
            <a:p>
              <a:pPr indent="0" lvl="0" marL="0" rtl="0" algn="l">
                <a:spcBef>
                  <a:spcPts val="800"/>
                </a:spcBef>
                <a:spcAft>
                  <a:spcPts val="800"/>
                </a:spcAft>
                <a:buClr>
                  <a:schemeClr val="dk2"/>
                </a:buClr>
                <a:buSzPts val="1100"/>
                <a:buFont typeface="Arial"/>
                <a:buNone/>
              </a:pPr>
              <a:r>
                <a:rPr lang="en" sz="1300">
                  <a:solidFill>
                    <a:srgbClr val="373B3E"/>
                  </a:solidFill>
                  <a:highlight>
                    <a:srgbClr val="FFFFFF"/>
                  </a:highlight>
                  <a:latin typeface="Times New Roman"/>
                  <a:ea typeface="Times New Roman"/>
                  <a:cs typeface="Times New Roman"/>
                  <a:sym typeface="Times New Roman"/>
                </a:rPr>
                <a:t>Digital health represents the disruption to the healthcare industry that founders, investors and consumers alike are extremely keen to see visualized.</a:t>
              </a:r>
              <a:endParaRPr b="1" sz="900">
                <a:solidFill>
                  <a:schemeClr val="dk2"/>
                </a:solidFill>
                <a:latin typeface="Raleway"/>
                <a:ea typeface="Raleway"/>
                <a:cs typeface="Raleway"/>
                <a:sym typeface="Raleway"/>
              </a:endParaRPr>
            </a:p>
          </p:txBody>
        </p:sp>
      </p:grpSp>
      <p:sp>
        <p:nvSpPr>
          <p:cNvPr id="145" name="Google Shape;145;p21"/>
          <p:cNvSpPr txBox="1"/>
          <p:nvPr/>
        </p:nvSpPr>
        <p:spPr>
          <a:xfrm>
            <a:off x="404300" y="539050"/>
            <a:ext cx="8422800" cy="1163100"/>
          </a:xfrm>
          <a:prstGeom prst="rect">
            <a:avLst/>
          </a:prstGeom>
          <a:noFill/>
          <a:ln>
            <a:noFill/>
          </a:ln>
        </p:spPr>
        <p:txBody>
          <a:bodyPr anchorCtr="0" anchor="t" bIns="91425" lIns="91425" spcFirstLastPara="1" rIns="91425" wrap="square" tIns="91425">
            <a:spAutoFit/>
          </a:bodyPr>
          <a:lstStyle/>
          <a:p>
            <a:pPr indent="0" lvl="0" marL="0" rtl="0" algn="l">
              <a:lnSpc>
                <a:spcPct val="128571"/>
              </a:lnSpc>
              <a:spcBef>
                <a:spcPts val="0"/>
              </a:spcBef>
              <a:spcAft>
                <a:spcPts val="0"/>
              </a:spcAft>
              <a:buClr>
                <a:schemeClr val="dk2"/>
              </a:buClr>
              <a:buSzPts val="1100"/>
              <a:buFont typeface="Arial"/>
              <a:buNone/>
            </a:pPr>
            <a:r>
              <a:rPr b="1" lang="en" sz="3000">
                <a:solidFill>
                  <a:srgbClr val="E69138"/>
                </a:solidFill>
                <a:highlight>
                  <a:srgbClr val="434343"/>
                </a:highlight>
              </a:rPr>
              <a:t>Its growth trajectory in the medical grounds</a:t>
            </a:r>
            <a:endParaRPr b="1" sz="3000">
              <a:solidFill>
                <a:srgbClr val="E69138"/>
              </a:solidFill>
              <a:highlight>
                <a:srgbClr val="434343"/>
              </a:highlight>
            </a:endParaRPr>
          </a:p>
          <a:p>
            <a:pPr indent="0" lvl="0" marL="0" rtl="0" algn="l">
              <a:spcBef>
                <a:spcPts val="0"/>
              </a:spcBef>
              <a:spcAft>
                <a:spcPts val="0"/>
              </a:spcAft>
              <a:buNone/>
            </a:pPr>
            <a:r>
              <a:t/>
            </a:r>
            <a:endParaRPr sz="2500">
              <a:solidFill>
                <a:srgbClr val="FF9900"/>
              </a:solidFill>
              <a:highlight>
                <a:srgbClr val="434343"/>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